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17"/>
  </p:notesMasterIdLst>
  <p:sldIdLst>
    <p:sldId id="331" r:id="rId2"/>
    <p:sldId id="347" r:id="rId3"/>
    <p:sldId id="343" r:id="rId4"/>
    <p:sldId id="344" r:id="rId5"/>
    <p:sldId id="362" r:id="rId6"/>
    <p:sldId id="345" r:id="rId7"/>
    <p:sldId id="346" r:id="rId8"/>
    <p:sldId id="356" r:id="rId9"/>
    <p:sldId id="351" r:id="rId10"/>
    <p:sldId id="354" r:id="rId11"/>
    <p:sldId id="348" r:id="rId12"/>
    <p:sldId id="359" r:id="rId13"/>
    <p:sldId id="358" r:id="rId14"/>
    <p:sldId id="357" r:id="rId15"/>
    <p:sldId id="360" r:id="rId16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72" userDrawn="1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GAND Christophe" initials="BC" lastIdx="5" clrIdx="0">
    <p:extLst>
      <p:ext uri="{19B8F6BF-5375-455C-9EA6-DF929625EA0E}">
        <p15:presenceInfo xmlns:p15="http://schemas.microsoft.com/office/powerpoint/2012/main" userId="BIGAND Christophe" providerId="None"/>
      </p:ext>
    </p:extLst>
  </p:cmAuthor>
  <p:cmAuthor id="2" name="CLEMENT Jacques" initials="CJ" lastIdx="5" clrIdx="1">
    <p:extLst>
      <p:ext uri="{19B8F6BF-5375-455C-9EA6-DF929625EA0E}">
        <p15:presenceInfo xmlns:p15="http://schemas.microsoft.com/office/powerpoint/2012/main" userId="CLEMENT Jacques" providerId="None"/>
      </p:ext>
    </p:extLst>
  </p:cmAuthor>
  <p:cmAuthor id="3" name="RENOUARD Céline" initials="RC" lastIdx="9" clrIdx="2">
    <p:extLst>
      <p:ext uri="{19B8F6BF-5375-455C-9EA6-DF929625EA0E}">
        <p15:presenceInfo xmlns:p15="http://schemas.microsoft.com/office/powerpoint/2012/main" userId="RENOUARD Céline" providerId="None"/>
      </p:ext>
    </p:extLst>
  </p:cmAuthor>
  <p:cmAuthor id="4" name="TRANCHANT Caroline" initials="TC" lastIdx="1" clrIdx="3">
    <p:extLst>
      <p:ext uri="{19B8F6BF-5375-455C-9EA6-DF929625EA0E}">
        <p15:presenceInfo xmlns:p15="http://schemas.microsoft.com/office/powerpoint/2012/main" userId="TRANCHANT Carol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336" autoAdjust="0"/>
  </p:normalViewPr>
  <p:slideViewPr>
    <p:cSldViewPr showGuides="1">
      <p:cViewPr varScale="1">
        <p:scale>
          <a:sx n="140" d="100"/>
          <a:sy n="140" d="100"/>
        </p:scale>
        <p:origin x="1488" y="120"/>
      </p:cViewPr>
      <p:guideLst>
        <p:guide orient="horz" pos="1620"/>
        <p:guide orient="horz" pos="191"/>
        <p:guide orient="horz" pos="854"/>
        <p:guide orient="horz" pos="821"/>
        <p:guide orient="horz" pos="3072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03/11/2022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XX/XX/XXXX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936" y="411510"/>
            <a:ext cx="5691192" cy="2660294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55936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118" y="356197"/>
            <a:ext cx="3012149" cy="1408000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499742"/>
            <a:ext cx="8424000" cy="192350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64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 smtClean="0"/>
              <a:t>PROJET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59998" y="211699"/>
            <a:ext cx="1043649" cy="4878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612576" y="123478"/>
            <a:ext cx="180000" cy="180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83568" y="2067694"/>
            <a:ext cx="7744499" cy="1923504"/>
          </a:xfrm>
        </p:spPr>
        <p:txBody>
          <a:bodyPr/>
          <a:lstStyle/>
          <a:p>
            <a:r>
              <a:rPr lang="fr-FR" sz="2400" spc="-1" dirty="0">
                <a:solidFill>
                  <a:srgbClr val="000000"/>
                </a:solidFill>
              </a:rPr>
              <a:t>Création des Centres de gestion financière (CGF)</a:t>
            </a:r>
            <a:endParaRPr lang="fr-FR" sz="2400" b="0" spc="-1" dirty="0">
              <a:solidFill>
                <a:srgbClr val="000000"/>
              </a:solidFill>
            </a:endParaRPr>
          </a:p>
          <a:p>
            <a:endParaRPr lang="fr-FR" sz="4400" b="0" spc="-1" dirty="0">
              <a:solidFill>
                <a:srgbClr val="000000"/>
              </a:solidFill>
            </a:endParaRPr>
          </a:p>
          <a:p>
            <a:r>
              <a:rPr lang="fr-FR" sz="2400" b="0" spc="-1" dirty="0">
                <a:solidFill>
                  <a:srgbClr val="000000"/>
                </a:solidFill>
              </a:rPr>
              <a:t>Comité de suivi </a:t>
            </a:r>
            <a:r>
              <a:rPr lang="fr-FR" sz="2400" b="0" spc="-1" dirty="0" smtClean="0">
                <a:solidFill>
                  <a:srgbClr val="000000"/>
                </a:solidFill>
              </a:rPr>
              <a:t>avec les </a:t>
            </a:r>
            <a:r>
              <a:rPr lang="fr-FR" sz="2400" b="0" spc="-1" dirty="0">
                <a:solidFill>
                  <a:srgbClr val="000000"/>
                </a:solidFill>
              </a:rPr>
              <a:t>organisations syndicales – </a:t>
            </a:r>
            <a:r>
              <a:rPr lang="fr-FR" sz="2400" b="0" spc="-1" dirty="0" smtClean="0">
                <a:solidFill>
                  <a:srgbClr val="000000"/>
                </a:solidFill>
              </a:rPr>
              <a:t>10 novembre 2022</a:t>
            </a:r>
            <a:endParaRPr lang="fr-FR" sz="2400" b="0" spc="-1" dirty="0">
              <a:solidFill>
                <a:srgbClr val="000000"/>
              </a:solidFill>
            </a:endParaRPr>
          </a:p>
          <a:p>
            <a:endParaRPr lang="fr-FR" sz="2400" b="0" spc="-1" dirty="0">
              <a:solidFill>
                <a:srgbClr val="00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Direction des Ressources Humaines / Direction des affaires financières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699542"/>
            <a:ext cx="8424000" cy="4083957"/>
          </a:xfrm>
        </p:spPr>
        <p:txBody>
          <a:bodyPr/>
          <a:lstStyle/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600" dirty="0"/>
              <a:t>Pour rappel les </a:t>
            </a:r>
            <a:r>
              <a:rPr lang="fr-FR" sz="1600" b="1" dirty="0"/>
              <a:t>garanties apportées aux agents du MTECT </a:t>
            </a:r>
            <a:r>
              <a:rPr lang="fr-FR" sz="1600" dirty="0"/>
              <a:t>dans le cadre de </a:t>
            </a:r>
            <a:r>
              <a:rPr lang="fr-FR" sz="1600" dirty="0" smtClean="0"/>
              <a:t>ce </a:t>
            </a:r>
            <a:r>
              <a:rPr lang="fr-FR" sz="1600" dirty="0"/>
              <a:t>transfert </a:t>
            </a:r>
            <a:r>
              <a:rPr lang="fr-FR" sz="1600" dirty="0" smtClean="0"/>
              <a:t>sont: </a:t>
            </a:r>
          </a:p>
          <a:p>
            <a:pPr marL="537750" lvl="1" indent="-285750">
              <a:buFont typeface="Wingdings" panose="05000000000000000000" pitchFamily="2" charset="2"/>
              <a:buChar char="§"/>
            </a:pPr>
            <a:r>
              <a:rPr lang="fr-FR" sz="1400" dirty="0"/>
              <a:t>Le principe du </a:t>
            </a:r>
            <a:r>
              <a:rPr lang="fr-FR" sz="1400" dirty="0" smtClean="0"/>
              <a:t>volontariat</a:t>
            </a:r>
            <a:endParaRPr lang="fr-FR" sz="1400" dirty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r>
              <a:rPr lang="fr-FR" sz="1400" dirty="0"/>
              <a:t>La garantie du maintien de la rémunération</a:t>
            </a:r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r>
              <a:rPr lang="fr-FR" sz="1400" dirty="0" smtClean="0"/>
              <a:t>Les conditions d’accueil  </a:t>
            </a:r>
            <a:endParaRPr lang="fr-FR" sz="1400" dirty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r>
              <a:rPr lang="fr-FR" sz="1400" dirty="0" smtClean="0"/>
              <a:t>L’éligibilité aux dispositifs </a:t>
            </a:r>
            <a:r>
              <a:rPr lang="fr-FR" sz="1400" dirty="0"/>
              <a:t>de restructuration </a:t>
            </a:r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r>
              <a:rPr lang="fr-FR" sz="1400" dirty="0"/>
              <a:t>La prévention des risques </a:t>
            </a:r>
            <a:r>
              <a:rPr lang="fr-FR" sz="1400" dirty="0" smtClean="0"/>
              <a:t>psycho-sociaux</a:t>
            </a:r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400" b="1" dirty="0" smtClean="0"/>
              <a:t>Un dialogue social </a:t>
            </a:r>
            <a:r>
              <a:rPr lang="fr-FR" sz="1400" dirty="0" smtClean="0"/>
              <a:t>organisé au niveau national et local : </a:t>
            </a:r>
          </a:p>
          <a:p>
            <a:pPr marL="537750" lvl="1" indent="-285750" algn="just">
              <a:buFont typeface="Wingdings" panose="05000000000000000000" pitchFamily="2" charset="2"/>
              <a:buChar char="Ø"/>
            </a:pPr>
            <a:r>
              <a:rPr lang="fr-FR" sz="1400" dirty="0" smtClean="0"/>
              <a:t>Réunions régulières du comité de suivi associant les représentants des organisations syndicales </a:t>
            </a:r>
          </a:p>
          <a:p>
            <a:pPr marL="537750" lvl="1" indent="-285750" algn="just">
              <a:buFont typeface="Wingdings" panose="05000000000000000000" pitchFamily="2" charset="2"/>
              <a:buChar char="Ø"/>
            </a:pPr>
            <a:r>
              <a:rPr lang="fr-FR" sz="1400" dirty="0" smtClean="0"/>
              <a:t>Présentation des organisations cibles et des fiches de poste au CSA de chaque DREAL</a:t>
            </a:r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537750" lvl="1" indent="-285750" algn="just">
              <a:buFont typeface="Courier New" panose="02070309020205020404" pitchFamily="49" charset="0"/>
              <a:buChar char="o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717750" lvl="2" indent="-285750">
              <a:buFont typeface="Courier New" panose="02070309020205020404" pitchFamily="49" charset="0"/>
              <a:buChar char="o"/>
            </a:pPr>
            <a:endParaRPr lang="fr-FR" sz="1300" dirty="0" smtClean="0"/>
          </a:p>
          <a:p>
            <a:pPr marL="537750" lvl="1" indent="-285750"/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Le volet ressources humaines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31100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1131590"/>
            <a:ext cx="8424000" cy="4083957"/>
          </a:xfrm>
        </p:spPr>
        <p:txBody>
          <a:bodyPr/>
          <a:lstStyle/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400" dirty="0" smtClean="0"/>
              <a:t>Un </a:t>
            </a:r>
            <a:r>
              <a:rPr lang="fr-FR" sz="1400" b="1" dirty="0" smtClean="0"/>
              <a:t>processus de pré-positionnement </a:t>
            </a:r>
            <a:r>
              <a:rPr lang="fr-FR" sz="1400" dirty="0" smtClean="0"/>
              <a:t>sera défini localement pour les agents ayant vocation à rejoindre un CGF, dans le respect des principes du document de cadrage national et selon les étapes suivantes :</a:t>
            </a:r>
          </a:p>
          <a:p>
            <a:pPr marL="594900" lvl="1" indent="-342900" algn="just">
              <a:buFont typeface="+mj-lt"/>
              <a:buAutoNum type="arabicParenR"/>
            </a:pPr>
            <a:r>
              <a:rPr lang="fr-FR" sz="1400" dirty="0" smtClean="0"/>
              <a:t>Les organigrammes et les postes sont portés à la connaissance des agents.</a:t>
            </a:r>
          </a:p>
          <a:p>
            <a:pPr marL="594900" lvl="1" indent="-342900" algn="just">
              <a:buFont typeface="+mj-lt"/>
              <a:buAutoNum type="arabicParenR"/>
            </a:pPr>
            <a:r>
              <a:rPr lang="fr-FR" sz="1400" dirty="0" smtClean="0"/>
              <a:t>Une proposition de poste est faite à chaque agent en DRFIP ou en DREAL.</a:t>
            </a:r>
          </a:p>
          <a:p>
            <a:pPr marL="594900" lvl="1" indent="-342900" algn="just">
              <a:buFont typeface="+mj-lt"/>
              <a:buAutoNum type="arabicParenR"/>
            </a:pPr>
            <a:r>
              <a:rPr lang="fr-FR" sz="1400" dirty="0" smtClean="0"/>
              <a:t>Les entretiens sont menés par le supérieur hiérarchique actuel et futur.</a:t>
            </a:r>
          </a:p>
          <a:p>
            <a:pPr marL="594900" lvl="1" indent="-342900" algn="just">
              <a:buFont typeface="+mj-lt"/>
              <a:buAutoNum type="arabicParenR"/>
            </a:pPr>
            <a:r>
              <a:rPr lang="fr-FR" sz="1400" dirty="0" smtClean="0"/>
              <a:t>L’agent dispose d’un délai de réflexion pour accepter ou refuser le poste.</a:t>
            </a:r>
          </a:p>
          <a:p>
            <a:pPr marL="594900" lvl="1" indent="-342900" algn="just">
              <a:buFont typeface="+mj-lt"/>
              <a:buAutoNum type="arabicParenR"/>
            </a:pPr>
            <a:r>
              <a:rPr lang="fr-FR" sz="1400" dirty="0" smtClean="0"/>
              <a:t>Si le poste est refusé, l’agent peut faire à l’administration une proposition alternative sur un poste laissé libre à l’issue de la première étape.</a:t>
            </a:r>
          </a:p>
          <a:p>
            <a:pPr marL="594900" lvl="1" indent="-342900" algn="just">
              <a:buFont typeface="+mj-lt"/>
              <a:buAutoNum type="arabicParenR"/>
            </a:pPr>
            <a:r>
              <a:rPr lang="fr-FR" sz="1400" dirty="0" smtClean="0"/>
              <a:t>L’administration se positionne sur la proposition alternative de l’agent.</a:t>
            </a:r>
          </a:p>
          <a:p>
            <a:pPr lvl="1" indent="0" algn="just">
              <a:buNone/>
            </a:pPr>
            <a:endParaRPr lang="fr-FR" sz="1400" dirty="0"/>
          </a:p>
          <a:p>
            <a:pPr marL="537750" lvl="1" indent="-285750" algn="just">
              <a:buFont typeface="Courier New" panose="02070309020205020404" pitchFamily="49" charset="0"/>
              <a:buChar char="o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717750" lvl="2" indent="-285750">
              <a:buFont typeface="Courier New" panose="02070309020205020404" pitchFamily="49" charset="0"/>
              <a:buChar char="o"/>
            </a:pPr>
            <a:endParaRPr lang="fr-FR" sz="1300" dirty="0" smtClean="0"/>
          </a:p>
          <a:p>
            <a:pPr marL="537750" lvl="1" indent="-285750"/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Le volet ressources humaines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7556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39420" y="1024055"/>
            <a:ext cx="8424000" cy="4083957"/>
          </a:xfrm>
        </p:spPr>
        <p:txBody>
          <a:bodyPr/>
          <a:lstStyle/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400" b="1" dirty="0" smtClean="0"/>
              <a:t>Un accompagnement: du lancement du processus jusqu’à l’affectation définitive</a:t>
            </a:r>
          </a:p>
          <a:p>
            <a:pPr lvl="1" indent="0" algn="just">
              <a:buNone/>
            </a:pPr>
            <a:endParaRPr lang="fr-FR" sz="1400" b="1" dirty="0" smtClean="0"/>
          </a:p>
          <a:p>
            <a:pPr marL="717750" lvl="2" indent="-285750" algn="just">
              <a:buFont typeface="Wingdings" panose="05000000000000000000" pitchFamily="2" charset="2"/>
              <a:buChar char="v"/>
            </a:pPr>
            <a:r>
              <a:rPr lang="fr-FR" sz="1300" dirty="0"/>
              <a:t>L’ensemble des agents bénéficie d’un accompagnement individualisé assuré par leurs managers de proximité, et par le réseau du conseil à l’agent et des chargés de mission de corps pour la mise en œuvre de leur projet professionnel et dans le cadre de la recherche d’un poste</a:t>
            </a:r>
            <a:r>
              <a:rPr lang="fr-FR" sz="1300" dirty="0" smtClean="0"/>
              <a:t>.</a:t>
            </a:r>
          </a:p>
          <a:p>
            <a:pPr marL="717750" lvl="2" indent="-285750" algn="just">
              <a:buFont typeface="Wingdings" panose="05000000000000000000" pitchFamily="2" charset="2"/>
              <a:buChar char="v"/>
            </a:pPr>
            <a:endParaRPr lang="fr-FR" sz="1300" dirty="0"/>
          </a:p>
          <a:p>
            <a:pPr marL="717750" lvl="2" indent="-285750" algn="just">
              <a:buFont typeface="Wingdings" panose="05000000000000000000" pitchFamily="2" charset="2"/>
              <a:buChar char="v"/>
            </a:pPr>
            <a:r>
              <a:rPr lang="fr-FR" sz="1300" dirty="0" smtClean="0"/>
              <a:t>Une fiche financière sera fournie à chaque agent suffisamment en amont de la fin de la période de MAD</a:t>
            </a:r>
            <a:endParaRPr lang="fr-FR" sz="1300" dirty="0"/>
          </a:p>
          <a:p>
            <a:pPr marL="717750" lvl="2" indent="-285750" algn="just">
              <a:buFont typeface="Wingdings" panose="05000000000000000000" pitchFamily="2" charset="2"/>
              <a:buChar char="v"/>
            </a:pPr>
            <a:endParaRPr lang="fr-FR" sz="1300" dirty="0" smtClean="0"/>
          </a:p>
          <a:p>
            <a:pPr marL="717750" lvl="2" indent="-285750" algn="just">
              <a:buFont typeface="Wingdings" panose="05000000000000000000" pitchFamily="2" charset="2"/>
              <a:buChar char="v"/>
            </a:pPr>
            <a:r>
              <a:rPr lang="fr-FR" sz="1300" dirty="0"/>
              <a:t>Le fonctionnaire dont l'emploi est supprimé est affecté dans un emploi vacant correspondant à son grade au sein d'un service du département ministériel </a:t>
            </a:r>
            <a:r>
              <a:rPr lang="fr-FR" sz="1300" dirty="0" smtClean="0"/>
              <a:t>dont </a:t>
            </a:r>
            <a:r>
              <a:rPr lang="fr-FR" sz="1300" dirty="0"/>
              <a:t>il relève, dans le département où est située sa résidence </a:t>
            </a:r>
            <a:r>
              <a:rPr lang="fr-FR" sz="1300" dirty="0" smtClean="0"/>
              <a:t>administrative</a:t>
            </a:r>
          </a:p>
          <a:p>
            <a:pPr lvl="2" indent="0" algn="just">
              <a:buNone/>
            </a:pPr>
            <a:endParaRPr lang="fr-FR" sz="1300" dirty="0" smtClean="0"/>
          </a:p>
          <a:p>
            <a:pPr lvl="1" indent="0" algn="just">
              <a:buNone/>
            </a:pPr>
            <a:endParaRPr lang="fr-FR" sz="1400" dirty="0">
              <a:solidFill>
                <a:srgbClr val="000000"/>
              </a:solidFill>
            </a:endParaRPr>
          </a:p>
          <a:p>
            <a:pPr lvl="2" indent="0" algn="just">
              <a:buNone/>
            </a:pPr>
            <a:r>
              <a:rPr lang="fr-FR" sz="1300" dirty="0" smtClean="0"/>
              <a:t> </a:t>
            </a:r>
          </a:p>
          <a:p>
            <a:pPr marL="717750" lvl="2" indent="-285750" algn="just">
              <a:buFont typeface="Wingdings" panose="05000000000000000000" pitchFamily="2" charset="2"/>
              <a:buChar char="v"/>
            </a:pPr>
            <a:endParaRPr lang="fr-FR" sz="1400" dirty="0" smtClean="0">
              <a:solidFill>
                <a:srgbClr val="3C3C3C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indent="0" algn="just">
              <a:buNone/>
            </a:pPr>
            <a:endParaRPr lang="fr-FR" sz="1400" dirty="0"/>
          </a:p>
          <a:p>
            <a:pPr marL="537750" lvl="1" indent="-285750" algn="just">
              <a:buFont typeface="Courier New" panose="02070309020205020404" pitchFamily="49" charset="0"/>
              <a:buChar char="o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717750" lvl="2" indent="-285750">
              <a:buFont typeface="Courier New" panose="02070309020205020404" pitchFamily="49" charset="0"/>
              <a:buChar char="o"/>
            </a:pPr>
            <a:endParaRPr lang="fr-FR" sz="1300" dirty="0" smtClean="0"/>
          </a:p>
          <a:p>
            <a:pPr marL="537750" lvl="1" indent="-285750"/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Le volet ressources humaines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011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49271" y="771550"/>
            <a:ext cx="8424000" cy="3936939"/>
          </a:xfrm>
        </p:spPr>
        <p:txBody>
          <a:bodyPr/>
          <a:lstStyle/>
          <a:p>
            <a:pPr algn="just"/>
            <a:r>
              <a:rPr lang="fr-FR" sz="1400" dirty="0"/>
              <a:t>Les conditions d’accueil des agents qui rejoindront les CGF sont </a:t>
            </a:r>
            <a:r>
              <a:rPr lang="fr-FR" sz="1400" dirty="0" smtClean="0"/>
              <a:t>présentées </a:t>
            </a:r>
            <a:r>
              <a:rPr lang="fr-FR" sz="1400" dirty="0"/>
              <a:t>dans un guide RH établi par la </a:t>
            </a:r>
            <a:r>
              <a:rPr lang="fr-FR" sz="1400" dirty="0" err="1"/>
              <a:t>DGFiP</a:t>
            </a:r>
            <a:r>
              <a:rPr lang="fr-FR" sz="1400" dirty="0"/>
              <a:t> relatif à la généralisation des </a:t>
            </a:r>
            <a:r>
              <a:rPr lang="fr-FR" sz="1400" dirty="0" smtClean="0"/>
              <a:t>CGF.</a:t>
            </a:r>
          </a:p>
          <a:p>
            <a:pPr algn="just"/>
            <a:r>
              <a:rPr lang="fr-FR" sz="1400" dirty="0" smtClean="0"/>
              <a:t>Ce guide présente:</a:t>
            </a:r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400" dirty="0" smtClean="0"/>
              <a:t>Organisation </a:t>
            </a:r>
            <a:r>
              <a:rPr lang="fr-FR" sz="1400" dirty="0"/>
              <a:t>du travail et missions exercées au sein du </a:t>
            </a:r>
            <a:r>
              <a:rPr lang="fr-FR" sz="1400" dirty="0" smtClean="0"/>
              <a:t>CGF</a:t>
            </a:r>
          </a:p>
          <a:p>
            <a:pPr marL="480600" lvl="1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200" spc="-1" dirty="0">
                <a:solidFill>
                  <a:srgbClr val="000000"/>
                </a:solidFill>
                <a:ea typeface="DejaVu Sans"/>
              </a:rPr>
              <a:t>La DGFIP fixe les conditions de travail des agents accueillis à la DGFIP (règles applicables au temps de travail hebdomadaire, au télétravail, et aux congés annuels</a:t>
            </a:r>
            <a:r>
              <a:rPr lang="fr-FR" sz="1200" spc="-1" dirty="0" smtClean="0">
                <a:solidFill>
                  <a:srgbClr val="000000"/>
                </a:solidFill>
                <a:ea typeface="DejaVu Sans"/>
              </a:rPr>
              <a:t>).</a:t>
            </a:r>
          </a:p>
          <a:p>
            <a:pPr marL="480600" lvl="1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200" spc="-1" dirty="0" smtClean="0">
                <a:solidFill>
                  <a:srgbClr val="000000"/>
                </a:solidFill>
                <a:ea typeface="DejaVu Sans"/>
              </a:rPr>
              <a:t>Les </a:t>
            </a:r>
            <a:r>
              <a:rPr lang="fr-FR" sz="1200" spc="-1" dirty="0">
                <a:solidFill>
                  <a:srgbClr val="000000"/>
                </a:solidFill>
                <a:ea typeface="DejaVu Sans"/>
              </a:rPr>
              <a:t>agents bénéficiant de </a:t>
            </a:r>
            <a:r>
              <a:rPr lang="fr-FR" sz="1200" b="1" spc="-1" dirty="0">
                <a:solidFill>
                  <a:srgbClr val="000000"/>
                </a:solidFill>
                <a:ea typeface="DejaVu Sans"/>
              </a:rPr>
              <a:t>jours de télétravail </a:t>
            </a:r>
            <a:r>
              <a:rPr lang="fr-FR" sz="1200" spc="-1" dirty="0">
                <a:solidFill>
                  <a:srgbClr val="000000"/>
                </a:solidFill>
                <a:ea typeface="DejaVu Sans"/>
              </a:rPr>
              <a:t>pourront les conserver </a:t>
            </a:r>
            <a:endParaRPr lang="fr-FR" sz="1200" spc="-1" dirty="0" smtClean="0">
              <a:solidFill>
                <a:srgbClr val="000000"/>
              </a:solidFill>
              <a:ea typeface="DejaVu Sans"/>
            </a:endParaRPr>
          </a:p>
          <a:p>
            <a:pPr marL="480600" lvl="1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200" spc="-1" dirty="0" smtClean="0">
                <a:solidFill>
                  <a:srgbClr val="000000"/>
                </a:solidFill>
                <a:ea typeface="DejaVu Sans"/>
              </a:rPr>
              <a:t>Les </a:t>
            </a:r>
            <a:r>
              <a:rPr lang="fr-FR" sz="1200" spc="-1" dirty="0">
                <a:solidFill>
                  <a:srgbClr val="000000"/>
                </a:solidFill>
                <a:ea typeface="DejaVu Sans"/>
              </a:rPr>
              <a:t>agents pourront bénéficier du maintien de leur </a:t>
            </a:r>
            <a:r>
              <a:rPr lang="fr-FR" sz="1200" b="1" spc="-1" dirty="0">
                <a:solidFill>
                  <a:srgbClr val="000000"/>
                </a:solidFill>
                <a:ea typeface="DejaVu Sans"/>
              </a:rPr>
              <a:t>quotité de temps partiel </a:t>
            </a:r>
            <a:r>
              <a:rPr lang="fr-FR" sz="1200" spc="-1" dirty="0">
                <a:solidFill>
                  <a:srgbClr val="000000"/>
                </a:solidFill>
                <a:ea typeface="DejaVu Sans"/>
              </a:rPr>
              <a:t>éventuelle, s’ils le souhaitent, sous réserve des modalités d’organisation du service.</a:t>
            </a:r>
            <a:endParaRPr lang="fr-FR" sz="1200" spc="-1" dirty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400" dirty="0" smtClean="0"/>
              <a:t>Mobilités </a:t>
            </a:r>
            <a:r>
              <a:rPr lang="fr-FR" sz="1400" dirty="0"/>
              <a:t>et évolution de </a:t>
            </a:r>
            <a:r>
              <a:rPr lang="fr-FR" sz="1400" dirty="0" smtClean="0"/>
              <a:t>carrière</a:t>
            </a:r>
          </a:p>
          <a:p>
            <a:pPr marL="480600" lvl="1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200" spc="-1" dirty="0" smtClean="0">
                <a:solidFill>
                  <a:srgbClr val="000000"/>
                </a:solidFill>
                <a:ea typeface="DejaVu Sans"/>
              </a:rPr>
              <a:t>Principes de mobilité variables selon que les agents soient détachés ou intégrés au sein des corps de la </a:t>
            </a:r>
            <a:r>
              <a:rPr lang="fr-FR" sz="1200" spc="-1" dirty="0" err="1" smtClean="0">
                <a:solidFill>
                  <a:srgbClr val="000000"/>
                </a:solidFill>
                <a:ea typeface="DejaVu Sans"/>
              </a:rPr>
              <a:t>DGFiP</a:t>
            </a:r>
            <a:r>
              <a:rPr lang="fr-FR" sz="1200" spc="-1" dirty="0" smtClean="0">
                <a:solidFill>
                  <a:srgbClr val="000000"/>
                </a:solidFill>
                <a:ea typeface="DejaVu Sans"/>
              </a:rPr>
              <a:t> (mouvement annuels de la </a:t>
            </a:r>
            <a:r>
              <a:rPr lang="fr-FR" sz="1200" spc="-1" dirty="0" err="1" smtClean="0">
                <a:solidFill>
                  <a:srgbClr val="000000"/>
                </a:solidFill>
                <a:ea typeface="DejaVu Sans"/>
              </a:rPr>
              <a:t>DGFiP</a:t>
            </a:r>
            <a:r>
              <a:rPr lang="fr-FR" sz="1200" spc="-1" dirty="0" smtClean="0">
                <a:solidFill>
                  <a:srgbClr val="000000"/>
                </a:solidFill>
                <a:ea typeface="DejaVu Sans"/>
              </a:rPr>
              <a:t>) ou non (PEP)</a:t>
            </a:r>
          </a:p>
          <a:p>
            <a:pPr marL="480600" lvl="1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200" spc="-1" dirty="0" smtClean="0">
                <a:solidFill>
                  <a:srgbClr val="000000"/>
                </a:solidFill>
                <a:ea typeface="DejaVu Sans"/>
              </a:rPr>
              <a:t>Les agents </a:t>
            </a:r>
            <a:r>
              <a:rPr lang="fr-FR" sz="1200" spc="-1" dirty="0">
                <a:solidFill>
                  <a:srgbClr val="000000"/>
                </a:solidFill>
                <a:ea typeface="DejaVu Sans"/>
              </a:rPr>
              <a:t>détachés ou </a:t>
            </a:r>
            <a:r>
              <a:rPr lang="fr-FR" sz="1200" spc="-1" dirty="0" smtClean="0">
                <a:solidFill>
                  <a:srgbClr val="000000"/>
                </a:solidFill>
                <a:ea typeface="DejaVu Sans"/>
              </a:rPr>
              <a:t>intégrés déroulent leur carrière au sein des corps de la </a:t>
            </a:r>
            <a:r>
              <a:rPr lang="fr-FR" sz="1200" spc="-1" dirty="0" err="1" smtClean="0">
                <a:solidFill>
                  <a:srgbClr val="000000"/>
                </a:solidFill>
                <a:ea typeface="DejaVu Sans"/>
              </a:rPr>
              <a:t>DGFiP</a:t>
            </a:r>
            <a:endParaRPr lang="fr-FR" sz="1200" spc="-1" dirty="0" smtClean="0">
              <a:solidFill>
                <a:srgbClr val="000000"/>
              </a:solidFill>
              <a:ea typeface="DejaVu Sans"/>
            </a:endParaRPr>
          </a:p>
          <a:p>
            <a:pPr algn="just"/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lvl="2" indent="0" algn="just">
              <a:buNone/>
            </a:pPr>
            <a:r>
              <a:rPr lang="fr-FR" sz="1200" dirty="0" smtClean="0"/>
              <a:t> </a:t>
            </a:r>
            <a:endParaRPr lang="fr-FR" sz="1400" dirty="0"/>
          </a:p>
          <a:p>
            <a:pPr marL="717750" lvl="2" indent="-285750">
              <a:buFont typeface="Courier New" panose="02070309020205020404" pitchFamily="49" charset="0"/>
              <a:buChar char="o"/>
            </a:pPr>
            <a:endParaRPr lang="fr-FR" sz="1300" dirty="0" smtClean="0"/>
          </a:p>
          <a:p>
            <a:pPr marL="537750" lvl="1" indent="-285750"/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Le guide RH de la </a:t>
            </a:r>
            <a:r>
              <a:rPr lang="fr-FR" sz="1600" dirty="0" err="1" smtClean="0"/>
              <a:t>DGFiP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10206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59999" y="699543"/>
            <a:ext cx="8424000" cy="4083957"/>
          </a:xfrm>
        </p:spPr>
        <p:txBody>
          <a:bodyPr/>
          <a:lstStyle/>
          <a:p>
            <a:pPr marL="717750" lvl="2" indent="-285750" algn="just">
              <a:buFont typeface="Wingdings" panose="05000000000000000000" pitchFamily="2" charset="2"/>
              <a:buChar char="v"/>
            </a:pPr>
            <a:r>
              <a:rPr lang="fr-FR" sz="1600" dirty="0" smtClean="0"/>
              <a:t>Le régime indemnitaire versé au sein de la </a:t>
            </a:r>
            <a:r>
              <a:rPr lang="fr-FR" sz="1600" spc="-1" dirty="0" err="1">
                <a:solidFill>
                  <a:srgbClr val="000000"/>
                </a:solidFill>
                <a:latin typeface="Arial"/>
                <a:ea typeface="DejaVu Sans"/>
              </a:rPr>
              <a:t>DGFiP</a:t>
            </a:r>
            <a:r>
              <a:rPr lang="fr-FR" sz="1600" spc="-1" dirty="0">
                <a:solidFill>
                  <a:srgbClr val="000000"/>
                </a:solidFill>
                <a:latin typeface="Arial"/>
                <a:ea typeface="DejaVu Sans"/>
              </a:rPr>
              <a:t> comporte 3 </a:t>
            </a:r>
            <a:r>
              <a:rPr lang="fr-FR" sz="1600" spc="-1" dirty="0" smtClean="0">
                <a:solidFill>
                  <a:srgbClr val="000000"/>
                </a:solidFill>
                <a:latin typeface="Arial"/>
                <a:ea typeface="DejaVu Sans"/>
              </a:rPr>
              <a:t>niveaux:</a:t>
            </a:r>
            <a:endParaRPr lang="fr-FR" sz="1600" dirty="0"/>
          </a:p>
          <a:p>
            <a:pPr algn="just"/>
            <a:r>
              <a:rPr lang="fr-FR" sz="1400" dirty="0" smtClean="0"/>
              <a:t> </a:t>
            </a:r>
          </a:p>
          <a:p>
            <a:pPr marL="660600" lvl="2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 smtClean="0">
                <a:solidFill>
                  <a:srgbClr val="000000"/>
                </a:solidFill>
                <a:ea typeface="DejaVu Sans"/>
              </a:rPr>
              <a:t>L’indemnité </a:t>
            </a:r>
            <a:r>
              <a:rPr lang="fr-FR" sz="1400" spc="-1" dirty="0">
                <a:solidFill>
                  <a:srgbClr val="000000"/>
                </a:solidFill>
                <a:ea typeface="DejaVu Sans"/>
              </a:rPr>
              <a:t>forfaitaire pour travaux supplémentaires ou l’indemnité d’administration et de technicité</a:t>
            </a:r>
          </a:p>
          <a:p>
            <a:pPr marL="660600" lvl="2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>
                <a:solidFill>
                  <a:srgbClr val="000000"/>
                </a:solidFill>
                <a:ea typeface="DejaVu Sans"/>
              </a:rPr>
              <a:t>La prime de rendement</a:t>
            </a:r>
          </a:p>
          <a:p>
            <a:pPr marL="660600" lvl="2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 smtClean="0">
                <a:solidFill>
                  <a:srgbClr val="000000"/>
                </a:solidFill>
                <a:ea typeface="DejaVu Sans"/>
              </a:rPr>
              <a:t>L’allocation complémentaire de </a:t>
            </a:r>
            <a:r>
              <a:rPr lang="fr-FR" sz="1400" spc="-1" dirty="0" smtClean="0">
                <a:ea typeface="DejaVu Sans"/>
              </a:rPr>
              <a:t>fonctions</a:t>
            </a:r>
          </a:p>
          <a:p>
            <a:pPr marL="432720" lvl="2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None/>
            </a:pPr>
            <a:r>
              <a:rPr lang="fr-FR" sz="1400" spc="-1" dirty="0" smtClean="0">
                <a:ea typeface="DejaVu Sans"/>
              </a:rPr>
              <a:t>Le guide mentionne la procédure d’obtention des fiches financières.</a:t>
            </a:r>
          </a:p>
          <a:p>
            <a:pPr marL="432720" lvl="2"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None/>
            </a:pPr>
            <a:endParaRPr lang="fr-FR" sz="1400" dirty="0"/>
          </a:p>
          <a:p>
            <a:pPr marL="717750" lvl="2" indent="-285750" algn="just">
              <a:buFont typeface="Wingdings" panose="05000000000000000000" pitchFamily="2" charset="2"/>
              <a:buChar char="v"/>
            </a:pPr>
            <a:r>
              <a:rPr lang="fr-FR" sz="1600" dirty="0" smtClean="0"/>
              <a:t>L’action </a:t>
            </a:r>
            <a:r>
              <a:rPr lang="fr-FR" sz="1600" dirty="0"/>
              <a:t>sociale à la </a:t>
            </a:r>
            <a:r>
              <a:rPr lang="fr-FR" sz="1600" dirty="0" smtClean="0"/>
              <a:t>DGFIP</a:t>
            </a:r>
          </a:p>
          <a:p>
            <a:pPr lvl="2" indent="0" algn="just">
              <a:buNone/>
            </a:pPr>
            <a:endParaRPr lang="fr-FR" sz="1600" dirty="0" smtClean="0"/>
          </a:p>
          <a:p>
            <a:pPr marL="660600" lvl="2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>
                <a:solidFill>
                  <a:srgbClr val="000000"/>
                </a:solidFill>
                <a:ea typeface="DejaVu Sans"/>
              </a:rPr>
              <a:t>Accès à la restauration collective pour tous les agents</a:t>
            </a:r>
          </a:p>
          <a:p>
            <a:pPr marL="660600" lvl="2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>
                <a:solidFill>
                  <a:srgbClr val="000000"/>
                </a:solidFill>
                <a:ea typeface="DejaVu Sans"/>
              </a:rPr>
              <a:t>Accès pour les agents détachés, affectés et en PNA aux prestations collectives et individuelles</a:t>
            </a:r>
          </a:p>
          <a:p>
            <a:pPr marL="660600" lvl="2" indent="-22788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>
                <a:solidFill>
                  <a:srgbClr val="000000"/>
                </a:solidFill>
                <a:ea typeface="DejaVu Sans"/>
              </a:rPr>
              <a:t>Les agents en MAD bénéficient de l’action sociale de leur ministère d’origine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Le guide RH de la </a:t>
            </a:r>
            <a:r>
              <a:rPr lang="fr-FR" sz="1600" dirty="0" err="1" smtClean="0"/>
              <a:t>DGFiP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280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67544" y="1574963"/>
            <a:ext cx="8424000" cy="3291870"/>
          </a:xfrm>
        </p:spPr>
        <p:txBody>
          <a:bodyPr/>
          <a:lstStyle/>
          <a:p>
            <a:pPr algn="just"/>
            <a:r>
              <a:rPr lang="fr-FR" sz="1400" dirty="0" smtClean="0"/>
              <a:t> </a:t>
            </a:r>
          </a:p>
          <a:p>
            <a:pPr marL="717750" lvl="2" indent="-285750" algn="just">
              <a:buFont typeface="Wingdings" panose="05000000000000000000" pitchFamily="2" charset="2"/>
              <a:buChar char="v"/>
            </a:pPr>
            <a:r>
              <a:rPr lang="fr-FR" sz="1600" dirty="0" smtClean="0"/>
              <a:t>Le cadre statutaire de l’accueil des agents du MTECT à la DGFIP</a:t>
            </a:r>
          </a:p>
          <a:p>
            <a:pPr lvl="2" indent="0">
              <a:buNone/>
            </a:pPr>
            <a:r>
              <a:rPr lang="fr-FR" sz="1400" dirty="0" smtClean="0"/>
              <a:t>			  </a:t>
            </a:r>
            <a:r>
              <a:rPr lang="fr-FR" sz="1400" dirty="0"/>
              <a:t> </a:t>
            </a:r>
            <a:r>
              <a:rPr lang="fr-FR" sz="1400" dirty="0" smtClean="0"/>
              <a:t> </a:t>
            </a:r>
          </a:p>
          <a:p>
            <a:pPr lvl="2" indent="0">
              <a:buNone/>
            </a:pP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Le guide RH de la </a:t>
            </a:r>
            <a:r>
              <a:rPr kumimoji="0" lang="fr-FR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DGFiP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3291830"/>
            <a:ext cx="165618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MAD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411760" y="2787774"/>
            <a:ext cx="72008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2411760" y="3579862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2" idx="3"/>
          </p:cNvCxnSpPr>
          <p:nvPr/>
        </p:nvCxnSpPr>
        <p:spPr>
          <a:xfrm>
            <a:off x="2411760" y="3543858"/>
            <a:ext cx="720080" cy="684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275856" y="2571750"/>
            <a:ext cx="2016224" cy="6120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75854" y="3338397"/>
            <a:ext cx="2016225" cy="5829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75856" y="4047913"/>
            <a:ext cx="2016223" cy="6401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5292080" y="2859782"/>
            <a:ext cx="647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5292080" y="3543858"/>
            <a:ext cx="647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012160" y="2571750"/>
            <a:ext cx="2232248" cy="21163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98567" y="3183818"/>
            <a:ext cx="180690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MAD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 </a:t>
            </a: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1 an dans tous les cas</a:t>
            </a:r>
            <a:b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carrière et rémunération MTECT</a:t>
            </a:r>
            <a:b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gestion de proximité DGFIP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/>
            </a:r>
            <a:b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202821" y="2543790"/>
            <a:ext cx="22697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Détachement </a:t>
            </a: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1 an minimum</a:t>
            </a:r>
            <a:b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double carrière</a:t>
            </a:r>
            <a:b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rémunération et gestion de proximité DGFIP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207051" y="3395015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Affectation </a:t>
            </a: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1 an minimum</a:t>
            </a:r>
            <a:b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uniquement pour les AAE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206658" y="3982293"/>
            <a:ext cx="20854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PNA </a:t>
            </a: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(sans limite de durée)</a:t>
            </a:r>
            <a:b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carrière MTECT</a:t>
            </a:r>
            <a:b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gestion de proximité et rémunération DGFIP avec prise en charge </a:t>
            </a:r>
            <a:r>
              <a:rPr kumimoji="0" lang="fr-FR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rifseep</a:t>
            </a: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/>
            </a:r>
            <a:b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989427" y="3034525"/>
            <a:ext cx="22777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Demande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 d’intégration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/>
            </a:r>
            <a:b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t>examen au cas par cas DGFIP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19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1059582"/>
            <a:ext cx="8424000" cy="3050468"/>
          </a:xfrm>
        </p:spPr>
        <p:txBody>
          <a:bodyPr/>
          <a:lstStyle/>
          <a:p>
            <a:pPr marL="717750" lvl="2" indent="-285750">
              <a:buFont typeface="Wingdings" panose="05000000000000000000" pitchFamily="2" charset="2"/>
              <a:buChar char="§"/>
            </a:pPr>
            <a:endParaRPr lang="fr-FR" sz="1300" dirty="0" smtClean="0"/>
          </a:p>
          <a:p>
            <a:pPr marL="537750" lvl="1" indent="-285750"/>
            <a:endParaRPr lang="fr-FR" sz="1400" dirty="0" smtClean="0"/>
          </a:p>
          <a:p>
            <a:pPr marL="537750" lvl="1" indent="-285750"/>
            <a:endParaRPr lang="fr-FR" sz="1400" dirty="0"/>
          </a:p>
          <a:p>
            <a:pPr lvl="1" indent="0">
              <a:buNone/>
            </a:pPr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51520" y="2237703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Contexte de la proposition de déploiement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5304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1059582"/>
            <a:ext cx="8424000" cy="3050468"/>
          </a:xfrm>
        </p:spPr>
        <p:txBody>
          <a:bodyPr/>
          <a:lstStyle/>
          <a:p>
            <a:pPr lvl="1" indent="0">
              <a:buNone/>
            </a:pPr>
            <a:endParaRPr lang="fr-FR" sz="1400" dirty="0"/>
          </a:p>
          <a:p>
            <a:pPr lvl="1" indent="0">
              <a:buNone/>
            </a:pPr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82279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Un objectif fixé par le Gouvernement</a:t>
            </a:r>
            <a:endParaRPr lang="fr-FR" sz="1600" b="0" dirty="0"/>
          </a:p>
        </p:txBody>
      </p:sp>
      <p:sp>
        <p:nvSpPr>
          <p:cNvPr id="2" name="Rectangle 1"/>
          <p:cNvSpPr/>
          <p:nvPr/>
        </p:nvSpPr>
        <p:spPr>
          <a:xfrm>
            <a:off x="359064" y="683252"/>
            <a:ext cx="842493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840" indent="-285480" algn="just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>
                <a:solidFill>
                  <a:srgbClr val="000000"/>
                </a:solidFill>
                <a:latin typeface="Marianne" panose="02000000000000000000" pitchFamily="50" charset="0"/>
              </a:rPr>
              <a:t>Le CITP a acté que le CGF devait être la cible d’organisation de la fonction financière de </a:t>
            </a:r>
            <a:r>
              <a:rPr lang="fr-FR" sz="1400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l’État, </a:t>
            </a:r>
            <a:r>
              <a:rPr lang="fr-FR" sz="1400" spc="-1" dirty="0">
                <a:solidFill>
                  <a:srgbClr val="000000"/>
                </a:solidFill>
                <a:latin typeface="Marianne" panose="02000000000000000000" pitchFamily="50" charset="0"/>
              </a:rPr>
              <a:t>avec l’objectif d’une expérimentation dans chaque ministère d’ici 2022.</a:t>
            </a:r>
            <a:endParaRPr lang="fr-FR" sz="1400" spc="-1" dirty="0">
              <a:latin typeface="Marianne" panose="02000000000000000000" pitchFamily="50" charset="0"/>
            </a:endParaRPr>
          </a:p>
          <a:p>
            <a:pPr marL="285840" indent="-285480" algn="just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>
                <a:solidFill>
                  <a:srgbClr val="000000"/>
                </a:solidFill>
                <a:latin typeface="Marianne" panose="02000000000000000000" pitchFamily="50" charset="0"/>
              </a:rPr>
              <a:t>L’objectif a été confirmé par la circulaire du Premier ministre du 10 mars 2021 visant à accélérer la déconcentration budgétaire et des ressources humaines pour renforcer la capacité d’action de l’État dans les territoires. </a:t>
            </a:r>
            <a:endParaRPr lang="fr-FR" sz="1400" spc="-1" dirty="0">
              <a:latin typeface="Marianne" panose="02000000000000000000" pitchFamily="50" charset="0"/>
            </a:endParaRPr>
          </a:p>
          <a:p>
            <a:pPr marL="285840" indent="-285480" algn="just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>
                <a:solidFill>
                  <a:srgbClr val="000000"/>
                </a:solidFill>
                <a:latin typeface="Marianne" panose="02000000000000000000" pitchFamily="50" charset="0"/>
              </a:rPr>
              <a:t>La circulaire prévoit que </a:t>
            </a:r>
            <a:r>
              <a:rPr lang="fr-FR" sz="1400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« </a:t>
            </a:r>
            <a:r>
              <a:rPr lang="fr-FR" sz="1400" i="1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l’année </a:t>
            </a:r>
            <a:r>
              <a:rPr lang="fr-FR" sz="1400" i="1" spc="-1" dirty="0">
                <a:solidFill>
                  <a:srgbClr val="000000"/>
                </a:solidFill>
                <a:latin typeface="Marianne" panose="02000000000000000000" pitchFamily="50" charset="0"/>
              </a:rPr>
              <a:t>2022 sera mise à profit par chaque ministère pour préparer cette généralisation, en mettant en place au moins un CGF en administration centrale ou déconcentrée</a:t>
            </a:r>
            <a:r>
              <a:rPr lang="fr-FR" sz="1400" i="1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. »</a:t>
            </a:r>
            <a:endParaRPr lang="fr-FR" sz="1400" spc="-1" dirty="0">
              <a:solidFill>
                <a:srgbClr val="000000"/>
              </a:solidFill>
              <a:latin typeface="Marianne" panose="02000000000000000000" pitchFamily="50" charset="0"/>
            </a:endParaRPr>
          </a:p>
          <a:p>
            <a:pPr marL="285840" indent="-285480" algn="just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spc="-1" dirty="0">
                <a:solidFill>
                  <a:srgbClr val="000000"/>
                </a:solidFill>
                <a:latin typeface="Marianne" panose="02000000000000000000" pitchFamily="50" charset="0"/>
              </a:rPr>
              <a:t>A l’issue des travaux préparatoires, le pôle ministériel a engagé deux projets pilotes :</a:t>
            </a:r>
          </a:p>
          <a:p>
            <a:pPr marL="743310" lvl="1" indent="-285750" algn="just"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fr-FR" sz="1200" spc="-1" dirty="0">
                <a:solidFill>
                  <a:srgbClr val="000000"/>
                </a:solidFill>
                <a:latin typeface="Marianne" panose="02000000000000000000" pitchFamily="50" charset="0"/>
              </a:rPr>
              <a:t>Au </a:t>
            </a:r>
            <a:r>
              <a:rPr lang="fr-FR" sz="1200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1</a:t>
            </a:r>
            <a:r>
              <a:rPr lang="fr-FR" sz="1200" spc="-1" baseline="30000" dirty="0" smtClean="0">
                <a:solidFill>
                  <a:srgbClr val="000000"/>
                </a:solidFill>
                <a:latin typeface="Marianne" panose="02000000000000000000" pitchFamily="50" charset="0"/>
              </a:rPr>
              <a:t>er</a:t>
            </a:r>
            <a:r>
              <a:rPr lang="fr-FR" sz="1200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 </a:t>
            </a:r>
            <a:r>
              <a:rPr lang="fr-FR" sz="1200" spc="-1" dirty="0">
                <a:solidFill>
                  <a:srgbClr val="000000"/>
                </a:solidFill>
                <a:latin typeface="Marianne" panose="02000000000000000000" pitchFamily="50" charset="0"/>
              </a:rPr>
              <a:t>janvier 2022, en administration centrale suivant plusieurs </a:t>
            </a:r>
            <a:r>
              <a:rPr lang="fr-FR" sz="1200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vagues</a:t>
            </a:r>
            <a:r>
              <a:rPr lang="fr-FR" sz="1200" spc="-1" dirty="0" smtClean="0">
                <a:latin typeface="Marianne" panose="02000000000000000000" pitchFamily="50" charset="0"/>
              </a:rPr>
              <a:t>, la dernière étant programmée au 1</a:t>
            </a:r>
            <a:r>
              <a:rPr lang="fr-FR" sz="1200" spc="-1" baseline="30000" dirty="0" smtClean="0">
                <a:latin typeface="Marianne" panose="02000000000000000000" pitchFamily="50" charset="0"/>
              </a:rPr>
              <a:t>er</a:t>
            </a:r>
            <a:r>
              <a:rPr lang="fr-FR" sz="1200" spc="-1" dirty="0" smtClean="0">
                <a:latin typeface="Marianne" panose="02000000000000000000" pitchFamily="50" charset="0"/>
              </a:rPr>
              <a:t> avril 2023 (1</a:t>
            </a:r>
            <a:r>
              <a:rPr lang="fr-FR" sz="1200" spc="-1" baseline="30000" dirty="0" smtClean="0">
                <a:latin typeface="Marianne" panose="02000000000000000000" pitchFamily="50" charset="0"/>
              </a:rPr>
              <a:t>er</a:t>
            </a:r>
            <a:r>
              <a:rPr lang="fr-FR" sz="1200" spc="-1" dirty="0" smtClean="0">
                <a:latin typeface="Marianne" panose="02000000000000000000" pitchFamily="50" charset="0"/>
              </a:rPr>
              <a:t> juin 2023 pour la cellule frais de déplacement et 2</a:t>
            </a:r>
            <a:r>
              <a:rPr lang="fr-FR" sz="1200" spc="-1" baseline="30000" dirty="0" smtClean="0">
                <a:latin typeface="Marianne" panose="02000000000000000000" pitchFamily="50" charset="0"/>
              </a:rPr>
              <a:t>nd</a:t>
            </a:r>
            <a:r>
              <a:rPr lang="fr-FR" sz="1200" spc="-1" dirty="0" smtClean="0">
                <a:latin typeface="Marianne" panose="02000000000000000000" pitchFamily="50" charset="0"/>
              </a:rPr>
              <a:t> semestre 2023 pour la cellule recettes non fiscales) ;</a:t>
            </a:r>
            <a:endParaRPr lang="fr-FR" sz="1200" spc="-1" dirty="0">
              <a:latin typeface="Marianne" panose="02000000000000000000" pitchFamily="50" charset="0"/>
            </a:endParaRPr>
          </a:p>
          <a:p>
            <a:pPr marL="743310" lvl="1" indent="-285750" algn="just"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fr-FR" sz="1200" spc="-1" dirty="0">
                <a:solidFill>
                  <a:srgbClr val="000000"/>
                </a:solidFill>
                <a:latin typeface="Marianne" panose="02000000000000000000" pitchFamily="50" charset="0"/>
              </a:rPr>
              <a:t>Au </a:t>
            </a:r>
            <a:r>
              <a:rPr lang="fr-FR" sz="1200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1</a:t>
            </a:r>
            <a:r>
              <a:rPr lang="fr-FR" sz="1200" spc="-1" baseline="30000" dirty="0" smtClean="0">
                <a:solidFill>
                  <a:srgbClr val="000000"/>
                </a:solidFill>
                <a:latin typeface="Marianne" panose="02000000000000000000" pitchFamily="50" charset="0"/>
              </a:rPr>
              <a:t>er</a:t>
            </a:r>
            <a:r>
              <a:rPr lang="fr-FR" sz="1200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 </a:t>
            </a:r>
            <a:r>
              <a:rPr lang="fr-FR" sz="1200" spc="-1" dirty="0">
                <a:solidFill>
                  <a:srgbClr val="000000"/>
                </a:solidFill>
                <a:latin typeface="Marianne" panose="02000000000000000000" pitchFamily="50" charset="0"/>
              </a:rPr>
              <a:t>avril 2022, en région Hauts-de-France en lien avec le ministère en charge de l’agriculture </a:t>
            </a:r>
            <a:r>
              <a:rPr lang="fr-FR" sz="1200" spc="-1" dirty="0" smtClean="0">
                <a:solidFill>
                  <a:srgbClr val="000000"/>
                </a:solidFill>
                <a:latin typeface="Marianne" panose="02000000000000000000" pitchFamily="50" charset="0"/>
              </a:rPr>
              <a:t>;</a:t>
            </a:r>
          </a:p>
          <a:p>
            <a:pPr marL="286110" indent="-285750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spc="-1" dirty="0">
                <a:latin typeface="Marianne" panose="02000000000000000000" pitchFamily="50" charset="0"/>
              </a:rPr>
              <a:t>Le ministère </a:t>
            </a:r>
            <a:r>
              <a:rPr lang="fr-FR" sz="1400" spc="-1" dirty="0" smtClean="0">
                <a:latin typeface="Marianne" panose="02000000000000000000" pitchFamily="50" charset="0"/>
              </a:rPr>
              <a:t>chargé </a:t>
            </a:r>
            <a:r>
              <a:rPr lang="fr-FR" sz="1400" spc="-1" dirty="0">
                <a:latin typeface="Marianne" panose="02000000000000000000" pitchFamily="50" charset="0"/>
              </a:rPr>
              <a:t>de </a:t>
            </a:r>
            <a:r>
              <a:rPr lang="fr-FR" sz="1400" spc="-1" dirty="0" smtClean="0">
                <a:latin typeface="Marianne" panose="02000000000000000000" pitchFamily="50" charset="0"/>
              </a:rPr>
              <a:t>l’agriculture, en </a:t>
            </a:r>
            <a:r>
              <a:rPr lang="fr-FR" sz="1400" spc="-1" dirty="0">
                <a:latin typeface="Marianne" panose="02000000000000000000" pitchFamily="50" charset="0"/>
              </a:rPr>
              <a:t>lien avec le pôle ministériel, </a:t>
            </a:r>
            <a:r>
              <a:rPr lang="fr-FR" sz="1400" spc="-1" dirty="0" smtClean="0">
                <a:latin typeface="Marianne" panose="02000000000000000000" pitchFamily="50" charset="0"/>
              </a:rPr>
              <a:t>a engagé un </a:t>
            </a:r>
            <a:r>
              <a:rPr lang="fr-FR" sz="1400" spc="-1" dirty="0">
                <a:latin typeface="Marianne" panose="02000000000000000000" pitchFamily="50" charset="0"/>
              </a:rPr>
              <a:t>nouveau projet pilote en région Bourgogne-Franche-Comté </a:t>
            </a:r>
            <a:r>
              <a:rPr lang="fr-FR" sz="1400" spc="-1" dirty="0" smtClean="0">
                <a:latin typeface="Marianne" panose="02000000000000000000" pitchFamily="50" charset="0"/>
              </a:rPr>
              <a:t>(au 1</a:t>
            </a:r>
            <a:r>
              <a:rPr lang="fr-FR" sz="1400" spc="-1" baseline="30000" dirty="0" smtClean="0">
                <a:latin typeface="Marianne" panose="02000000000000000000" pitchFamily="50" charset="0"/>
              </a:rPr>
              <a:t>er</a:t>
            </a:r>
            <a:r>
              <a:rPr lang="fr-FR" sz="1400" spc="-1" dirty="0" smtClean="0">
                <a:latin typeface="Marianne" panose="02000000000000000000" pitchFamily="50" charset="0"/>
              </a:rPr>
              <a:t> avril 2023).</a:t>
            </a:r>
            <a:endParaRPr lang="fr-FR" sz="1400" spc="-1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32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915832"/>
            <a:ext cx="8424000" cy="3867667"/>
          </a:xfrm>
        </p:spPr>
        <p:txBody>
          <a:bodyPr/>
          <a:lstStyle/>
          <a:p>
            <a:pPr marL="537750" lvl="1" indent="-285750"/>
            <a:r>
              <a:rPr lang="fr-FR" sz="1400" dirty="0"/>
              <a:t>Le CGF rassemble des compétences </a:t>
            </a:r>
            <a:r>
              <a:rPr lang="fr-FR" sz="1400" dirty="0" smtClean="0"/>
              <a:t>du </a:t>
            </a:r>
            <a:r>
              <a:rPr lang="fr-FR" sz="1400" dirty="0"/>
              <a:t>comptable </a:t>
            </a:r>
            <a:r>
              <a:rPr lang="fr-FR" sz="1400" dirty="0" smtClean="0"/>
              <a:t>et, par délégation, de l'ordonnateur pour </a:t>
            </a:r>
            <a:r>
              <a:rPr lang="fr-FR" sz="1400" dirty="0"/>
              <a:t>traiter les actes sur la totalité de la chaîne de la </a:t>
            </a:r>
            <a:r>
              <a:rPr lang="fr-FR" sz="1400" dirty="0" smtClean="0"/>
              <a:t>dépense.</a:t>
            </a:r>
            <a:endParaRPr lang="fr-FR" sz="1400" dirty="0"/>
          </a:p>
          <a:p>
            <a:pPr marL="537750" lvl="1" indent="-285750"/>
            <a:r>
              <a:rPr lang="fr-FR" sz="1400" dirty="0"/>
              <a:t>Ce nouveau rôle dans la chaîne de la dépense nécessite de déléguer aux gestionnaires du CGF certains attributs de la qualité juridique </a:t>
            </a:r>
            <a:r>
              <a:rPr lang="fr-FR" sz="1400" dirty="0" smtClean="0"/>
              <a:t>d'ordonnateur.</a:t>
            </a:r>
            <a:endParaRPr lang="fr-FR" sz="1400" dirty="0"/>
          </a:p>
          <a:p>
            <a:pPr marL="537750" lvl="1" indent="-285750"/>
            <a:r>
              <a:rPr lang="fr-FR" sz="1400" dirty="0"/>
              <a:t>Chaque service prescripteur conclut ainsi une convention de délégation de gestion avec le comptable permettant de confier au CGF la traduction dans l’outil de ses </a:t>
            </a:r>
            <a:r>
              <a:rPr lang="fr-FR" sz="1400" dirty="0" smtClean="0"/>
              <a:t>demandes.</a:t>
            </a:r>
            <a:endParaRPr lang="fr-FR" sz="1400" dirty="0"/>
          </a:p>
          <a:p>
            <a:pPr marL="537750" lvl="1" indent="-285750"/>
            <a:r>
              <a:rPr lang="fr-FR" sz="1400" dirty="0"/>
              <a:t>La   séparation   entre   ordonnateur   et   comptable   </a:t>
            </a:r>
            <a:r>
              <a:rPr lang="fr-FR" sz="1400" dirty="0" smtClean="0"/>
              <a:t>est maintenue. Elle trouve  une   traduction dans les systèmes d’information </a:t>
            </a:r>
            <a:r>
              <a:rPr lang="fr-FR" sz="1400" dirty="0"/>
              <a:t>notamment à travers un dispositif de  traçabilité et </a:t>
            </a:r>
            <a:r>
              <a:rPr lang="fr-FR" sz="1400" dirty="0" smtClean="0"/>
              <a:t>d’habilitations, qui </a:t>
            </a:r>
            <a:r>
              <a:rPr lang="fr-FR" sz="1400" dirty="0"/>
              <a:t>permet </a:t>
            </a:r>
            <a:r>
              <a:rPr lang="fr-FR" sz="1400" dirty="0" smtClean="0"/>
              <a:t>d’identifier </a:t>
            </a:r>
            <a:r>
              <a:rPr lang="fr-FR" sz="1400" dirty="0"/>
              <a:t>à tout </a:t>
            </a:r>
            <a:r>
              <a:rPr lang="fr-FR" sz="1400" dirty="0" smtClean="0"/>
              <a:t>moment </a:t>
            </a:r>
            <a:r>
              <a:rPr lang="fr-FR" sz="1400" dirty="0"/>
              <a:t>les acteurs et les opérations effectuées.</a:t>
            </a:r>
          </a:p>
          <a:p>
            <a:pPr marL="537750" lvl="1" indent="-285750"/>
            <a:r>
              <a:rPr lang="fr-FR" sz="1400" dirty="0" smtClean="0"/>
              <a:t>La </a:t>
            </a:r>
            <a:r>
              <a:rPr lang="fr-FR" sz="1400" dirty="0"/>
              <a:t>mise en place </a:t>
            </a:r>
            <a:r>
              <a:rPr lang="fr-FR" sz="1400" dirty="0" smtClean="0"/>
              <a:t>d’un CGF </a:t>
            </a:r>
            <a:r>
              <a:rPr lang="fr-FR" sz="1400" dirty="0"/>
              <a:t>repose sur une méthodologie </a:t>
            </a:r>
            <a:r>
              <a:rPr lang="fr-FR" sz="1400" dirty="0" smtClean="0"/>
              <a:t>proposée </a:t>
            </a:r>
            <a:r>
              <a:rPr lang="fr-FR" sz="1400" dirty="0"/>
              <a:t>par la </a:t>
            </a:r>
            <a:r>
              <a:rPr lang="fr-FR" sz="1400" dirty="0" smtClean="0"/>
              <a:t>DGFiP et associant les représentants du </a:t>
            </a:r>
            <a:r>
              <a:rPr lang="fr-FR" sz="1400" dirty="0"/>
              <a:t>CSP et du SFACT autour de </a:t>
            </a:r>
            <a:r>
              <a:rPr lang="fr-FR" sz="1400" dirty="0" smtClean="0"/>
              <a:t>3 phases :</a:t>
            </a:r>
          </a:p>
          <a:p>
            <a:pPr marL="897750" lvl="3" indent="-285750">
              <a:buFont typeface="Courier New" panose="02070309020205020404" pitchFamily="49" charset="0"/>
              <a:buChar char="o"/>
            </a:pPr>
            <a:r>
              <a:rPr lang="fr-FR" sz="1200" dirty="0" smtClean="0"/>
              <a:t>une dizaine d’ateliers,</a:t>
            </a:r>
          </a:p>
          <a:p>
            <a:pPr marL="897750" lvl="3" indent="-285750">
              <a:buFont typeface="Courier New" panose="02070309020205020404" pitchFamily="49" charset="0"/>
              <a:buChar char="o"/>
            </a:pPr>
            <a:r>
              <a:rPr lang="fr-FR" sz="1200" dirty="0" smtClean="0"/>
              <a:t>3 comité </a:t>
            </a:r>
            <a:r>
              <a:rPr lang="fr-FR" sz="1200" dirty="0"/>
              <a:t>de pilotage permettant de valider chacune des </a:t>
            </a:r>
            <a:r>
              <a:rPr lang="fr-FR" sz="1200" dirty="0" smtClean="0"/>
              <a:t>phases,</a:t>
            </a:r>
          </a:p>
          <a:p>
            <a:pPr marL="897750" lvl="3" indent="-285750">
              <a:buFont typeface="Courier New" panose="02070309020205020404" pitchFamily="49" charset="0"/>
              <a:buChar char="o"/>
            </a:pPr>
            <a:r>
              <a:rPr lang="fr-FR" sz="1200" dirty="0" smtClean="0"/>
              <a:t>le tout sur une durée de 9 mois.</a:t>
            </a:r>
          </a:p>
          <a:p>
            <a:pPr marL="537750" lvl="1" indent="-285750"/>
            <a:endParaRPr lang="fr-FR" sz="1400" dirty="0"/>
          </a:p>
          <a:p>
            <a:pPr marL="537750" lvl="1" indent="-285750"/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Les caractéristiques du changement d’organisation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8072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771550"/>
            <a:ext cx="8424000" cy="4011950"/>
          </a:xfrm>
        </p:spPr>
        <p:txBody>
          <a:bodyPr/>
          <a:lstStyle/>
          <a:p>
            <a:pPr marL="537750" lvl="1" indent="-285750" algn="just">
              <a:spcBef>
                <a:spcPts val="0"/>
              </a:spcBef>
            </a:pPr>
            <a:r>
              <a:rPr lang="fr-FR" sz="1100" dirty="0" smtClean="0"/>
              <a:t>Appropriation </a:t>
            </a:r>
            <a:r>
              <a:rPr lang="fr-FR" sz="1100" dirty="0"/>
              <a:t>de l’ensemble de la chaîne </a:t>
            </a:r>
            <a:r>
              <a:rPr lang="fr-FR" sz="1100" dirty="0" smtClean="0"/>
              <a:t>de la dépense par </a:t>
            </a:r>
            <a:r>
              <a:rPr lang="fr-FR" sz="1100" dirty="0"/>
              <a:t>les </a:t>
            </a:r>
            <a:r>
              <a:rPr lang="fr-FR" sz="1100" dirty="0" smtClean="0"/>
              <a:t>agents puisqu’un gestionnaire peut </a:t>
            </a:r>
            <a:r>
              <a:rPr lang="fr-FR" sz="1100" dirty="0"/>
              <a:t>désormais traite</a:t>
            </a:r>
            <a:r>
              <a:rPr lang="fr-FR" sz="1100" dirty="0" smtClean="0"/>
              <a:t>r toutes </a:t>
            </a:r>
            <a:r>
              <a:rPr lang="fr-FR" sz="1100" dirty="0"/>
              <a:t>les </a:t>
            </a:r>
            <a:r>
              <a:rPr lang="fr-FR" sz="1100" dirty="0" smtClean="0"/>
              <a:t>prestations, de </a:t>
            </a:r>
            <a:r>
              <a:rPr lang="fr-FR" sz="1100" dirty="0"/>
              <a:t>l’engagement au </a:t>
            </a:r>
            <a:r>
              <a:rPr lang="fr-FR" sz="1100" dirty="0" smtClean="0"/>
              <a:t>paiement :</a:t>
            </a:r>
            <a:endParaRPr lang="fr-FR" sz="1100" dirty="0"/>
          </a:p>
          <a:p>
            <a:pPr marL="7177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050" dirty="0" smtClean="0"/>
              <a:t>Les agents volontaires font état d’une plus grande polyvalence, un gestionnaire intervenant de </a:t>
            </a:r>
            <a:r>
              <a:rPr lang="fr-FR" sz="1050" dirty="0"/>
              <a:t>l’engagement </a:t>
            </a:r>
            <a:r>
              <a:rPr lang="fr-FR" sz="1050" dirty="0" smtClean="0"/>
              <a:t>juridique (EJ) à </a:t>
            </a:r>
            <a:r>
              <a:rPr lang="fr-FR" sz="1050" dirty="0"/>
              <a:t>la demande de </a:t>
            </a:r>
            <a:r>
              <a:rPr lang="fr-FR" sz="1050" dirty="0" smtClean="0"/>
              <a:t>paiement (DP),</a:t>
            </a:r>
            <a:endParaRPr lang="fr-FR" sz="1050" dirty="0"/>
          </a:p>
          <a:p>
            <a:pPr marL="7177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050" dirty="0" smtClean="0"/>
              <a:t>ce qui correspond à un </a:t>
            </a:r>
            <a:r>
              <a:rPr lang="fr-FR" sz="1050" dirty="0"/>
              <a:t>enrichissement des </a:t>
            </a:r>
            <a:r>
              <a:rPr lang="fr-FR" sz="1050" dirty="0" smtClean="0"/>
              <a:t>tâches (interlocuteur unique de </a:t>
            </a:r>
            <a:r>
              <a:rPr lang="fr-FR" sz="1050" dirty="0"/>
              <a:t>l’EJ à la </a:t>
            </a:r>
            <a:r>
              <a:rPr lang="fr-FR" sz="1050" dirty="0" smtClean="0"/>
              <a:t>DP</a:t>
            </a:r>
            <a:r>
              <a:rPr lang="fr-FR" sz="1050" dirty="0"/>
              <a:t>) </a:t>
            </a:r>
            <a:r>
              <a:rPr lang="fr-FR" sz="1050" dirty="0" smtClean="0"/>
              <a:t>avec la maîtrise </a:t>
            </a:r>
            <a:r>
              <a:rPr lang="fr-FR" sz="1050" dirty="0"/>
              <a:t>de la construction d’un EJ et </a:t>
            </a:r>
            <a:r>
              <a:rPr lang="fr-FR" sz="1050" dirty="0" smtClean="0"/>
              <a:t>la connaissance </a:t>
            </a:r>
            <a:r>
              <a:rPr lang="fr-FR" sz="1050" dirty="0"/>
              <a:t>des contrôles opérés par le comptable </a:t>
            </a:r>
            <a:r>
              <a:rPr lang="fr-FR" sz="1050" dirty="0" smtClean="0"/>
              <a:t>public ;</a:t>
            </a:r>
            <a:endParaRPr lang="fr-FR" sz="1050" dirty="0"/>
          </a:p>
          <a:p>
            <a:pPr marL="537750" lvl="1" indent="-285750" algn="just">
              <a:spcBef>
                <a:spcPts val="0"/>
              </a:spcBef>
            </a:pPr>
            <a:r>
              <a:rPr lang="fr-FR" sz="1100" dirty="0" smtClean="0"/>
              <a:t>Action sur la qualité </a:t>
            </a:r>
            <a:r>
              <a:rPr lang="fr-FR" sz="1100" dirty="0"/>
              <a:t>et la fluidité de la chaîne de la </a:t>
            </a:r>
            <a:r>
              <a:rPr lang="fr-FR" sz="1100" dirty="0" smtClean="0"/>
              <a:t>dépense, en particulier sur les DP subventions et carte d’achat :</a:t>
            </a:r>
            <a:endParaRPr lang="fr-FR" sz="1100" dirty="0"/>
          </a:p>
          <a:p>
            <a:pPr marL="7177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050" dirty="0" smtClean="0"/>
              <a:t>Meilleure anticipation </a:t>
            </a:r>
            <a:r>
              <a:rPr lang="fr-FR" sz="1050" dirty="0"/>
              <a:t>des difficultés potentielles de mise en paiement d’un </a:t>
            </a:r>
            <a:r>
              <a:rPr lang="fr-FR" sz="1050" dirty="0" smtClean="0"/>
              <a:t>acte, </a:t>
            </a:r>
            <a:r>
              <a:rPr lang="fr-FR" sz="1050" dirty="0"/>
              <a:t>avec une </a:t>
            </a:r>
            <a:r>
              <a:rPr lang="fr-FR" sz="1050" dirty="0" smtClean="0"/>
              <a:t>détection possible des </a:t>
            </a:r>
            <a:r>
              <a:rPr lang="fr-FR" sz="1050" dirty="0"/>
              <a:t>erreurs dès la création de l’EJ </a:t>
            </a:r>
            <a:r>
              <a:rPr lang="fr-FR" sz="1050" dirty="0" smtClean="0"/>
              <a:t>(ex : application des </a:t>
            </a:r>
            <a:r>
              <a:rPr lang="fr-FR" sz="1050" dirty="0"/>
              <a:t>clauses de révision de </a:t>
            </a:r>
            <a:r>
              <a:rPr lang="fr-FR" sz="1050" dirty="0" smtClean="0"/>
              <a:t>prix) ;</a:t>
            </a:r>
          </a:p>
          <a:p>
            <a:pPr marL="7177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050" dirty="0" smtClean="0"/>
              <a:t>Suppression </a:t>
            </a:r>
            <a:r>
              <a:rPr lang="fr-FR" sz="1050" dirty="0"/>
              <a:t>des contrôles redondants entre ordonnateur et </a:t>
            </a:r>
            <a:r>
              <a:rPr lang="fr-FR" sz="1050" dirty="0" smtClean="0"/>
              <a:t>comptable </a:t>
            </a:r>
            <a:r>
              <a:rPr lang="fr-FR" sz="1050" dirty="0"/>
              <a:t>(ex : contrôle de la production </a:t>
            </a:r>
            <a:r>
              <a:rPr lang="fr-FR" sz="1050" dirty="0" smtClean="0"/>
              <a:t>des pièces </a:t>
            </a:r>
            <a:r>
              <a:rPr lang="fr-FR" sz="1050" dirty="0"/>
              <a:t>justificatives </a:t>
            </a:r>
            <a:r>
              <a:rPr lang="fr-FR" sz="1050" dirty="0" smtClean="0"/>
              <a:t>et de </a:t>
            </a:r>
            <a:r>
              <a:rPr lang="fr-FR" sz="1050" dirty="0"/>
              <a:t>l'exacte imputation de la </a:t>
            </a:r>
            <a:r>
              <a:rPr lang="fr-FR" sz="1050" dirty="0" smtClean="0"/>
              <a:t>dépense qui constituent les principales anomalies constatées) ;</a:t>
            </a:r>
          </a:p>
          <a:p>
            <a:pPr marL="537750" lvl="1" indent="-285750" algn="just">
              <a:spcBef>
                <a:spcPts val="0"/>
              </a:spcBef>
              <a:defRPr/>
            </a:pPr>
            <a:r>
              <a:rPr lang="fr-FR" altLang="fr-FR" sz="1100" dirty="0" smtClean="0"/>
              <a:t>Globalement, à ce stade, </a:t>
            </a:r>
            <a:r>
              <a:rPr lang="fr-FR" sz="1100" dirty="0" smtClean="0"/>
              <a:t>les premiers services prescripteurs se déclarent satisfaits de cette nouvelle organisation de la chaîne de la dépense ;</a:t>
            </a:r>
          </a:p>
          <a:p>
            <a:pPr marL="537750" lvl="1" indent="-285750" algn="just">
              <a:spcBef>
                <a:spcPts val="0"/>
              </a:spcBef>
              <a:defRPr/>
            </a:pPr>
            <a:r>
              <a:rPr lang="fr-FR" sz="1100" dirty="0" smtClean="0"/>
              <a:t>Redéploiement progressif du télétravail après le démarrage (jusqu’à 3 jours par semaine après quelques mois d’installation) ; </a:t>
            </a:r>
          </a:p>
          <a:p>
            <a:pPr marL="537750" lvl="1" indent="-285750" algn="just">
              <a:spcBef>
                <a:spcPts val="0"/>
              </a:spcBef>
              <a:defRPr/>
            </a:pPr>
            <a:r>
              <a:rPr lang="fr-FR" sz="1100" dirty="0" smtClean="0"/>
              <a:t>Pas de difficulté rencontrée sur les locaux ou la mise à disposition du matériel pour les agents.</a:t>
            </a:r>
          </a:p>
          <a:p>
            <a:pPr marL="537750" lvl="1" indent="-285750" algn="just">
              <a:spcBef>
                <a:spcPts val="0"/>
              </a:spcBef>
              <a:defRPr/>
            </a:pPr>
            <a:r>
              <a:rPr lang="fr-FR" sz="1050" dirty="0" smtClean="0"/>
              <a:t>En région </a:t>
            </a:r>
            <a:r>
              <a:rPr lang="fr-FR" sz="1050" dirty="0" err="1" smtClean="0"/>
              <a:t>HdF</a:t>
            </a:r>
            <a:r>
              <a:rPr lang="fr-FR" sz="1050" dirty="0" smtClean="0"/>
              <a:t>, sur les 17 agents présents au sein du CPCM – 14 agents ont rejoint le CGFF + 1 agent s’est repositionné sur la missions d’appui aux services prescripteurs – 1 agent part à la retraite – 1 agent souhaite une mobilité fonctionnelle</a:t>
            </a:r>
          </a:p>
          <a:p>
            <a:pPr marL="537750" lvl="1" indent="-285750" algn="just">
              <a:spcBef>
                <a:spcPts val="0"/>
              </a:spcBef>
              <a:defRPr/>
            </a:pPr>
            <a:r>
              <a:rPr lang="fr-FR" sz="1050" dirty="0" smtClean="0"/>
              <a:t>En AC – 8 agents du bureau CIF 2 sont actuellement mis à disposition dans le cadre de l’expérimentation (sur un périmètre partiel), les extensions de compétence prévues en 2023 permettront de couvrir la totalité de l’AC </a:t>
            </a:r>
            <a:r>
              <a:rPr lang="fr-FR" sz="1100" dirty="0"/>
              <a:t>	</a:t>
            </a:r>
            <a:r>
              <a:rPr lang="fr-FR" sz="1200" dirty="0"/>
              <a:t>			</a:t>
            </a:r>
          </a:p>
          <a:p>
            <a:pPr marL="7177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fr-FR" sz="1300" dirty="0"/>
          </a:p>
          <a:p>
            <a:pPr lvl="1" indent="0">
              <a:buNone/>
            </a:pPr>
            <a:endParaRPr lang="fr-FR" sz="13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n-ea"/>
              <a:cs typeface="+mn-cs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92980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Retour d’expérience sur les projets pilotes en administration centrale et en région Hauts-de-France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rianne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08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648566"/>
            <a:ext cx="8424000" cy="4134933"/>
          </a:xfrm>
        </p:spPr>
        <p:txBody>
          <a:bodyPr/>
          <a:lstStyle/>
          <a:p>
            <a:pPr marL="537750" lvl="1" indent="-285750"/>
            <a:r>
              <a:rPr lang="fr-FR" sz="1300" dirty="0" smtClean="0"/>
              <a:t>A </a:t>
            </a:r>
            <a:r>
              <a:rPr lang="fr-FR" sz="1300" dirty="0"/>
              <a:t>la suite de l’ouverture du champ de l'expérimentation CGF aux 3 blocs, 23 nouvelles structures ont été </a:t>
            </a:r>
            <a:r>
              <a:rPr lang="fr-FR" sz="1300" dirty="0" smtClean="0"/>
              <a:t>mises </a:t>
            </a:r>
            <a:r>
              <a:rPr lang="fr-FR" sz="1300" dirty="0"/>
              <a:t>en place avec environ 450 agents à fin juin 2022. La DGFiP </a:t>
            </a:r>
            <a:r>
              <a:rPr lang="fr-FR" sz="1300" dirty="0" smtClean="0"/>
              <a:t>s’appuie sur ces expériences pour formaliser </a:t>
            </a:r>
            <a:r>
              <a:rPr lang="fr-FR" sz="1300" dirty="0"/>
              <a:t>la méthode de généralisation du modèle CGF</a:t>
            </a:r>
            <a:r>
              <a:rPr lang="fr-FR" sz="1300" dirty="0" smtClean="0"/>
              <a:t>.</a:t>
            </a:r>
          </a:p>
          <a:p>
            <a:pPr marL="537750" lvl="1" indent="-285750"/>
            <a:r>
              <a:rPr lang="fr-FR" sz="1300" dirty="0" smtClean="0"/>
              <a:t>Quelques questions d’organisation demeurent et ont été portées à la connaissance de la DGFIP , par note </a:t>
            </a:r>
            <a:r>
              <a:rPr lang="fr-FR" sz="1300" dirty="0"/>
              <a:t>note conjointe des secrétaires </a:t>
            </a:r>
            <a:r>
              <a:rPr lang="fr-FR" sz="1300" dirty="0" smtClean="0"/>
              <a:t>généraux du MASA et du MTECT.</a:t>
            </a:r>
          </a:p>
          <a:p>
            <a:pPr marL="537750" lvl="1" indent="-285750"/>
            <a:r>
              <a:rPr lang="fr-FR" sz="1200" dirty="0" smtClean="0"/>
              <a:t>Les interrogations principales sont relatives :</a:t>
            </a:r>
          </a:p>
          <a:p>
            <a:pPr marL="717750" lvl="2" indent="-285750">
              <a:buFont typeface="Courier New" panose="02070309020205020404" pitchFamily="49" charset="0"/>
              <a:buChar char="o"/>
            </a:pPr>
            <a:r>
              <a:rPr lang="fr-FR" sz="1200" dirty="0"/>
              <a:t>a</a:t>
            </a:r>
            <a:r>
              <a:rPr lang="fr-FR" sz="1200" dirty="0" smtClean="0"/>
              <a:t>u calendrier de la réforme</a:t>
            </a:r>
          </a:p>
          <a:p>
            <a:pPr marL="717750" lvl="2" indent="-285750">
              <a:buFont typeface="Courier New" panose="02070309020205020404" pitchFamily="49" charset="0"/>
              <a:buChar char="o"/>
            </a:pPr>
            <a:r>
              <a:rPr lang="fr-FR" sz="1200" dirty="0"/>
              <a:t>à</a:t>
            </a:r>
            <a:r>
              <a:rPr lang="fr-FR" sz="1200" dirty="0" smtClean="0"/>
              <a:t> la localisation des futurs CGF (question des implantations en multi-sites)</a:t>
            </a:r>
          </a:p>
          <a:p>
            <a:pPr marL="717750" lvl="2" indent="-285750">
              <a:buFont typeface="Courier New" panose="02070309020205020404" pitchFamily="49" charset="0"/>
              <a:buChar char="o"/>
            </a:pPr>
            <a:r>
              <a:rPr lang="fr-FR" sz="1200" dirty="0" smtClean="0"/>
              <a:t>au dimensionnement minimal des CGF</a:t>
            </a:r>
            <a:endParaRPr lang="fr-FR" sz="1200" dirty="0"/>
          </a:p>
          <a:p>
            <a:pPr marL="717750" lvl="2" indent="-285750">
              <a:buFont typeface="Courier New" panose="02070309020205020404" pitchFamily="49" charset="0"/>
              <a:buChar char="o"/>
            </a:pPr>
            <a:r>
              <a:rPr lang="fr-FR" sz="1200" dirty="0" smtClean="0"/>
              <a:t>à la </a:t>
            </a:r>
            <a:r>
              <a:rPr lang="fr-FR" sz="1200" dirty="0"/>
              <a:t>situation des encadrants intermédiaires et la nécessité de leur offrir une contrepartie équivalente, en termes de </a:t>
            </a:r>
            <a:r>
              <a:rPr lang="fr-FR" sz="1200" dirty="0" smtClean="0"/>
              <a:t>positionnement, de responsabilité et de rémunération.</a:t>
            </a:r>
          </a:p>
          <a:p>
            <a:pPr marL="537750" lvl="1" indent="-285750">
              <a:buFont typeface="Wingdings" panose="05000000000000000000" pitchFamily="2" charset="2"/>
              <a:buChar char="è"/>
            </a:pPr>
            <a:r>
              <a:rPr lang="fr-FR" sz="1300" b="1" dirty="0" smtClean="0"/>
              <a:t>Un COPIL réunissant le MASA, le MTECT et la </a:t>
            </a:r>
            <a:r>
              <a:rPr lang="fr-FR" sz="1300" b="1" dirty="0" err="1" smtClean="0"/>
              <a:t>DGFiP</a:t>
            </a:r>
            <a:r>
              <a:rPr lang="fr-FR" sz="1300" b="1" dirty="0" smtClean="0"/>
              <a:t> est en cours d’organisation en novembre afin d’apporter des éléments de réponse à ces interrogations relatives aux CGF du bloc 2</a:t>
            </a:r>
          </a:p>
          <a:p>
            <a:pPr lvl="1" indent="0">
              <a:buNone/>
            </a:pPr>
            <a:r>
              <a:rPr lang="fr-FR" sz="1300" dirty="0" smtClean="0"/>
              <a:t>Ce pilotage national s’accompagne d’échanges organisés en local entre les DREAL et les </a:t>
            </a:r>
            <a:r>
              <a:rPr lang="fr-FR" sz="1300" dirty="0" err="1" smtClean="0"/>
              <a:t>DRFiP</a:t>
            </a:r>
            <a:endParaRPr lang="fr-FR" sz="1300" dirty="0" smtClean="0"/>
          </a:p>
          <a:p>
            <a:pPr lvl="1" indent="0">
              <a:buNone/>
            </a:pPr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Généralisation </a:t>
            </a:r>
            <a:r>
              <a:rPr lang="fr-FR" sz="1600" dirty="0"/>
              <a:t>du modèle CGF</a:t>
            </a:r>
          </a:p>
        </p:txBody>
      </p:sp>
    </p:spTree>
    <p:extLst>
      <p:ext uri="{BB962C8B-B14F-4D97-AF65-F5344CB8AC3E}">
        <p14:creationId xmlns:p14="http://schemas.microsoft.com/office/powerpoint/2010/main" val="33766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771550"/>
            <a:ext cx="8424000" cy="4011950"/>
          </a:xfrm>
        </p:spPr>
        <p:txBody>
          <a:bodyPr/>
          <a:lstStyle/>
          <a:p>
            <a:pPr marL="537750" lvl="1" indent="-285750" algn="just"/>
            <a:r>
              <a:rPr lang="fr-FR" sz="1400" dirty="0" smtClean="0"/>
              <a:t>Pour </a:t>
            </a:r>
            <a:r>
              <a:rPr lang="fr-FR" sz="1400" dirty="0"/>
              <a:t>préparer </a:t>
            </a:r>
            <a:r>
              <a:rPr lang="fr-FR" sz="1400" dirty="0" smtClean="0"/>
              <a:t>un projet de </a:t>
            </a:r>
            <a:r>
              <a:rPr lang="fr-FR" sz="1400" dirty="0"/>
              <a:t>trajectoire de </a:t>
            </a:r>
            <a:r>
              <a:rPr lang="fr-FR" sz="1400" dirty="0" smtClean="0"/>
              <a:t>généralisation, la </a:t>
            </a:r>
            <a:r>
              <a:rPr lang="fr-FR" sz="1400" dirty="0"/>
              <a:t>DAF </a:t>
            </a:r>
            <a:r>
              <a:rPr lang="fr-FR" sz="1400" dirty="0" smtClean="0"/>
              <a:t>a souhaité </a:t>
            </a:r>
            <a:r>
              <a:rPr lang="fr-FR" sz="1400" dirty="0"/>
              <a:t>recueillir un maximum d'informations sur le contexte propre à chacun des CPCM </a:t>
            </a:r>
            <a:r>
              <a:rPr lang="fr-FR" sz="1400" dirty="0" smtClean="0"/>
              <a:t>gérés par le pôle ministériel</a:t>
            </a:r>
          </a:p>
          <a:p>
            <a:pPr marL="537750" lvl="1" indent="-285750" algn="just"/>
            <a:r>
              <a:rPr lang="fr-FR" sz="1400" dirty="0" smtClean="0"/>
              <a:t>De ces travaux, outre les aspects RH déjà identifiés, il en ressort 4 points de vigilance :</a:t>
            </a:r>
          </a:p>
          <a:p>
            <a:pPr marL="717750" lvl="2" indent="-285750" algn="just">
              <a:buFont typeface="Courier New" panose="02070309020205020404" pitchFamily="49" charset="0"/>
              <a:buChar char="o"/>
            </a:pPr>
            <a:r>
              <a:rPr lang="fr-FR" sz="1300" dirty="0" smtClean="0"/>
              <a:t>Privilégier </a:t>
            </a:r>
            <a:r>
              <a:rPr lang="fr-FR" sz="1300" dirty="0"/>
              <a:t>la bascule </a:t>
            </a:r>
            <a:r>
              <a:rPr lang="fr-FR" sz="1300" dirty="0" smtClean="0"/>
              <a:t>des </a:t>
            </a:r>
            <a:r>
              <a:rPr lang="fr-FR" sz="1300" dirty="0"/>
              <a:t>CPCM </a:t>
            </a:r>
            <a:r>
              <a:rPr lang="fr-FR" sz="1300" dirty="0" smtClean="0"/>
              <a:t>mono-site puis les multi-sites.</a:t>
            </a:r>
          </a:p>
          <a:p>
            <a:pPr marL="717750" lvl="2" indent="-285750" algn="just">
              <a:buFont typeface="Courier New" panose="02070309020205020404" pitchFamily="49" charset="0"/>
              <a:buChar char="o"/>
            </a:pPr>
            <a:r>
              <a:rPr lang="fr-FR" sz="1300" dirty="0" smtClean="0"/>
              <a:t>Proposer un calendrier resserré (2023-2024) afin d’éviter l’érosion inéluctable des effectifs à partir de l’annonce officielle de la généralisation du modèle.</a:t>
            </a:r>
          </a:p>
          <a:p>
            <a:pPr marL="717750" lvl="2" indent="-285750" algn="just">
              <a:buFont typeface="Courier New" panose="02070309020205020404" pitchFamily="49" charset="0"/>
              <a:buChar char="o"/>
            </a:pPr>
            <a:r>
              <a:rPr lang="fr-FR" sz="1300" dirty="0" smtClean="0"/>
              <a:t>Mettre</a:t>
            </a:r>
            <a:r>
              <a:rPr lang="fr-FR" sz="1300" b="1" dirty="0" smtClean="0"/>
              <a:t> </a:t>
            </a:r>
            <a:r>
              <a:rPr lang="fr-FR" sz="1300" dirty="0" smtClean="0"/>
              <a:t>en place d’un comité de pilotage national associant l’ensemble des parties prenants pour piloter le déploiement des CGF : les DAF et DRH des ministères (MASA/</a:t>
            </a:r>
            <a:r>
              <a:rPr lang="fr-FR" sz="1300" dirty="0" err="1" smtClean="0"/>
              <a:t>DGFiP</a:t>
            </a:r>
            <a:r>
              <a:rPr lang="fr-FR" sz="1300" dirty="0" smtClean="0"/>
              <a:t>/MTE) et les représentants locaux (DRAAF/</a:t>
            </a:r>
            <a:r>
              <a:rPr lang="fr-FR" sz="1300" dirty="0" err="1" smtClean="0"/>
              <a:t>DRFiP</a:t>
            </a:r>
            <a:r>
              <a:rPr lang="fr-FR" sz="1300" dirty="0" smtClean="0"/>
              <a:t>/DREAL). </a:t>
            </a:r>
          </a:p>
          <a:p>
            <a:pPr marL="537750" lvl="1" indent="-285750" algn="just"/>
            <a:r>
              <a:rPr lang="fr-FR" sz="1300" u="sng" dirty="0" smtClean="0"/>
              <a:t>Calendrier prévisionnel </a:t>
            </a:r>
            <a:r>
              <a:rPr lang="fr-FR" sz="1300" dirty="0" smtClean="0"/>
              <a:t>:</a:t>
            </a:r>
          </a:p>
          <a:p>
            <a:pPr marL="603450" lvl="2" indent="-171450" algn="just"/>
            <a:r>
              <a:rPr lang="fr-FR" sz="1300" dirty="0" smtClean="0"/>
              <a:t>Lancement des travaux pour une cible de passage en CGF en </a:t>
            </a:r>
            <a:r>
              <a:rPr lang="fr-FR" sz="1300" dirty="0"/>
              <a:t>2023 (démarrage des travaux en novembre) :</a:t>
            </a:r>
            <a:endParaRPr lang="fr-FR" sz="1300" dirty="0" smtClean="0"/>
          </a:p>
          <a:p>
            <a:pPr marL="717750" lvl="2" indent="-285750" algn="just">
              <a:buFont typeface="Courier New" panose="02070309020205020404" pitchFamily="49" charset="0"/>
              <a:buChar char="o"/>
            </a:pPr>
            <a:r>
              <a:rPr lang="fr-FR" sz="1300" dirty="0" smtClean="0"/>
              <a:t>Pilotage MTE : IDF et PACA ;</a:t>
            </a:r>
          </a:p>
          <a:p>
            <a:pPr marL="717750" lvl="2" indent="-285750" algn="just">
              <a:buFont typeface="Courier New" panose="02070309020205020404" pitchFamily="49" charset="0"/>
              <a:buChar char="o"/>
            </a:pPr>
            <a:r>
              <a:rPr lang="fr-FR" sz="1300" dirty="0" smtClean="0"/>
              <a:t>Pilotage MASA : Pays </a:t>
            </a:r>
            <a:r>
              <a:rPr lang="fr-FR" sz="1300" dirty="0"/>
              <a:t>de la </a:t>
            </a:r>
            <a:r>
              <a:rPr lang="fr-FR" sz="1300" dirty="0" smtClean="0"/>
              <a:t>Loire et Grand Est ;</a:t>
            </a:r>
          </a:p>
          <a:p>
            <a:pPr marL="603450" lvl="2" indent="-171450" algn="just"/>
            <a:r>
              <a:rPr lang="fr-FR" sz="1300" dirty="0" smtClean="0"/>
              <a:t>Processus de généralisation pour les autres régions en 2024 et 2025 ;</a:t>
            </a:r>
            <a:endParaRPr lang="fr-FR" sz="1300" dirty="0"/>
          </a:p>
          <a:p>
            <a:pPr marL="717750" lvl="2" indent="-285750" algn="just">
              <a:buFont typeface="Courier New" panose="02070309020205020404" pitchFamily="49" charset="0"/>
              <a:buChar char="o"/>
            </a:pPr>
            <a:endParaRPr lang="fr-FR" sz="1300" dirty="0"/>
          </a:p>
          <a:p>
            <a:pPr lvl="1" indent="0">
              <a:buNone/>
            </a:pPr>
            <a:endParaRPr lang="fr-FR" sz="13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92980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Elaboration d’un projet de trajectoire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6757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60000" y="1059582"/>
            <a:ext cx="8424000" cy="3050468"/>
          </a:xfrm>
        </p:spPr>
        <p:txBody>
          <a:bodyPr/>
          <a:lstStyle/>
          <a:p>
            <a:pPr marL="717750" lvl="2" indent="-285750">
              <a:buFont typeface="Wingdings" panose="05000000000000000000" pitchFamily="2" charset="2"/>
              <a:buChar char="§"/>
            </a:pPr>
            <a:endParaRPr lang="fr-FR" sz="1300" dirty="0" smtClean="0"/>
          </a:p>
          <a:p>
            <a:pPr marL="537750" lvl="1" indent="-285750"/>
            <a:endParaRPr lang="fr-FR" sz="1400" dirty="0" smtClean="0"/>
          </a:p>
          <a:p>
            <a:pPr marL="537750" lvl="1" indent="-285750"/>
            <a:endParaRPr lang="fr-FR" sz="1400" dirty="0"/>
          </a:p>
          <a:p>
            <a:pPr lvl="1" indent="0">
              <a:buNone/>
            </a:pPr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51520" y="2237703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/>
              <a:t>Cadre RH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5970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49271" y="624532"/>
            <a:ext cx="8424000" cy="4083957"/>
          </a:xfrm>
        </p:spPr>
        <p:txBody>
          <a:bodyPr/>
          <a:lstStyle/>
          <a:p>
            <a:pPr algn="just"/>
            <a:r>
              <a:rPr lang="fr-FR" sz="1400" b="1" u="sng" dirty="0" smtClean="0"/>
              <a:t>Principes généraux:</a:t>
            </a:r>
            <a:endParaRPr lang="fr-FR" sz="1400" b="1" u="sng" dirty="0"/>
          </a:p>
          <a:p>
            <a:pPr marL="537750" lvl="1" indent="-28575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400" dirty="0" smtClean="0"/>
              <a:t>Le calibrage fin des effectifs à transférer à chaque CGF doit permettre d’aboutir à la construction des organigrammes des futurs CGF et des fiches de poste, avec une attention particulière portée au positionnement des</a:t>
            </a:r>
            <a:r>
              <a:rPr lang="fr-FR" sz="1400" dirty="0" smtClean="0">
                <a:solidFill>
                  <a:schemeClr val="tx2"/>
                </a:solidFill>
              </a:rPr>
              <a:t> </a:t>
            </a:r>
            <a:r>
              <a:rPr lang="fr-FR" sz="1400" dirty="0" smtClean="0"/>
              <a:t>agents B qui exercent des fonctions d’encadrement dans la nouvelle structure.</a:t>
            </a:r>
          </a:p>
          <a:p>
            <a:pPr marL="537750" lvl="1" indent="-28575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400" dirty="0" smtClean="0"/>
              <a:t>La détermination des missions restant en DREAL et des effectifs correspondants</a:t>
            </a:r>
          </a:p>
          <a:p>
            <a:pPr marL="537750" lvl="1" indent="-28575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400" dirty="0"/>
              <a:t>La préservation des compétences métiers auprès des services </a:t>
            </a:r>
            <a:r>
              <a:rPr lang="fr-FR" sz="1400" dirty="0" smtClean="0"/>
              <a:t>prescripteurs</a:t>
            </a:r>
          </a:p>
          <a:p>
            <a:pPr algn="just"/>
            <a:r>
              <a:rPr lang="fr-FR" sz="1400" b="1" u="sng" dirty="0" smtClean="0"/>
              <a:t>Processus d’accompagnement:</a:t>
            </a:r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400" dirty="0" smtClean="0"/>
              <a:t>Un arrêté de restructuration pris </a:t>
            </a:r>
            <a:r>
              <a:rPr lang="fr-FR" sz="1400" b="1" dirty="0" smtClean="0"/>
              <a:t>au niveau de chaque service</a:t>
            </a:r>
            <a:r>
              <a:rPr lang="fr-FR" sz="1400" dirty="0" smtClean="0"/>
              <a:t>, suivant le calendrier des vagues de transfert</a:t>
            </a:r>
            <a:r>
              <a:rPr lang="fr-FR" sz="1400" dirty="0"/>
              <a:t> </a:t>
            </a:r>
            <a:r>
              <a:rPr lang="fr-FR" sz="1400" dirty="0" smtClean="0"/>
              <a:t>sous coordination nationale</a:t>
            </a:r>
          </a:p>
          <a:p>
            <a:pPr marL="717750" lvl="2" indent="-285750" algn="just">
              <a:spcAft>
                <a:spcPts val="600"/>
              </a:spcAft>
              <a:buFont typeface="Wingdings" panose="05000000000000000000" pitchFamily="2" charset="2"/>
              <a:buChar char="è"/>
            </a:pPr>
            <a:r>
              <a:rPr lang="fr-FR" sz="1300" dirty="0" smtClean="0"/>
              <a:t>La détermination des dispositifs à mobiliser doit s’effectuer au regard de l’analyse des impacts inhérents à la création de chaque CGF</a:t>
            </a:r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400" dirty="0" smtClean="0"/>
              <a:t>Élaboration d’un </a:t>
            </a:r>
            <a:r>
              <a:rPr lang="fr-FR" sz="1400" dirty="0"/>
              <a:t>document-cadre présentant les dispositifs d’accompagnement et les garanties offertes à l’ensemble des agents actuellement en poste dans les </a:t>
            </a:r>
            <a:r>
              <a:rPr lang="fr-FR" sz="1400" dirty="0" smtClean="0"/>
              <a:t>CPCM et d’une FAQ</a:t>
            </a:r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r>
              <a:rPr lang="fr-FR" sz="1400" dirty="0" smtClean="0"/>
              <a:t>Mise à disposition des informations sur un intranet dédié</a:t>
            </a:r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v"/>
            </a:pPr>
            <a:endParaRPr lang="fr-FR" sz="1400" dirty="0" smtClean="0"/>
          </a:p>
          <a:p>
            <a:pPr marL="537750" lvl="1" indent="-285750" algn="just">
              <a:buFont typeface="Wingdings" panose="05000000000000000000" pitchFamily="2" charset="2"/>
              <a:buChar char="§"/>
            </a:pPr>
            <a:endParaRPr lang="fr-FR" sz="1400" dirty="0"/>
          </a:p>
          <a:p>
            <a:pPr lvl="2" indent="0" algn="just">
              <a:buNone/>
            </a:pPr>
            <a:r>
              <a:rPr lang="fr-FR" sz="1200" dirty="0" smtClean="0"/>
              <a:t> </a:t>
            </a:r>
            <a:endParaRPr lang="fr-FR" sz="1400" dirty="0"/>
          </a:p>
          <a:p>
            <a:pPr marL="717750" lvl="2" indent="-285750">
              <a:buFont typeface="Courier New" panose="02070309020205020404" pitchFamily="49" charset="0"/>
              <a:buChar char="o"/>
            </a:pPr>
            <a:endParaRPr lang="fr-FR" sz="1300" dirty="0" smtClean="0"/>
          </a:p>
          <a:p>
            <a:pPr marL="537750" lvl="1" indent="-285750"/>
            <a:endParaRPr lang="fr-FR" sz="14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des Ressources Humaines / Direction des affaires financières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gray">
          <a:xfrm>
            <a:off x="1763688" y="267494"/>
            <a:ext cx="6311214" cy="3810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 smtClean="0"/>
              <a:t>Le volet ressources humaines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207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ppt_ministeriel_marianne</Template>
  <TotalTime>6775</TotalTime>
  <Words>2096</Words>
  <Application>Microsoft Office PowerPoint</Application>
  <PresentationFormat>Affichage à l'écran (16:9)</PresentationFormat>
  <Paragraphs>197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Courier New</vt:lpstr>
      <vt:lpstr>DejaVu Sans</vt:lpstr>
      <vt:lpstr>Marianne</vt:lpstr>
      <vt:lpstr>Times New Roman</vt:lpstr>
      <vt:lpstr>Wingdings</vt:lpstr>
      <vt:lpstr>MINISTÈRIEL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FONDEVILLE Coralie</dc:creator>
  <cp:lastModifiedBy>RENOUARD Céline</cp:lastModifiedBy>
  <cp:revision>822</cp:revision>
  <cp:lastPrinted>2021-02-04T15:32:43Z</cp:lastPrinted>
  <dcterms:created xsi:type="dcterms:W3CDTF">2020-02-27T14:35:46Z</dcterms:created>
  <dcterms:modified xsi:type="dcterms:W3CDTF">2022-11-03T13:30:26Z</dcterms:modified>
</cp:coreProperties>
</file>