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0"/>
  </p:notesMasterIdLst>
  <p:handoutMasterIdLst>
    <p:handoutMasterId r:id="rId11"/>
  </p:handoutMasterIdLst>
  <p:sldIdLst>
    <p:sldId id="381" r:id="rId2"/>
    <p:sldId id="372" r:id="rId3"/>
    <p:sldId id="383" r:id="rId4"/>
    <p:sldId id="382" r:id="rId5"/>
    <p:sldId id="384" r:id="rId6"/>
    <p:sldId id="385" r:id="rId7"/>
    <p:sldId id="374" r:id="rId8"/>
    <p:sldId id="375" r:id="rId9"/>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81"/>
            <p14:sldId id="372"/>
            <p14:sldId id="383"/>
            <p14:sldId id="382"/>
            <p14:sldId id="384"/>
            <p14:sldId id="385"/>
            <p14:sldId id="374"/>
          </p14:sldIdLst>
        </p14:section>
        <p14:section name="Section sans titre" id="{FC6AFA07-D2FF-4E7F-9AB1-6F4E19CC0D39}">
          <p14:sldIdLst>
            <p14:sldId id="375"/>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63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10" autoAdjust="0"/>
    <p:restoredTop sz="94660"/>
  </p:normalViewPr>
  <p:slideViewPr>
    <p:cSldViewPr showGuides="1">
      <p:cViewPr varScale="1">
        <p:scale>
          <a:sx n="97" d="100"/>
          <a:sy n="97" d="100"/>
        </p:scale>
        <p:origin x="564" y="78"/>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auth-aib-sg-3.auth.ad.e2.rie.gouv.fr\sg.drh.g.terco\2%20-%20chantiers%20statutaires\Dessinateurs_ETST\Nombre%20promus_voie%20promotions_LA%20TSDD_EP%20TSDD_EP%20TSPDD_2018-202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r-FR" sz="1800" b="1" i="0" baseline="0">
                <a:solidFill>
                  <a:sysClr val="windowText" lastClr="000000"/>
                </a:solidFill>
                <a:effectLst/>
              </a:rPr>
              <a:t>Evolution du volume de la promotion interne</a:t>
            </a:r>
            <a:endParaRPr lang="fr-FR">
              <a:solidFill>
                <a:sysClr val="windowText" lastClr="000000"/>
              </a:solidFill>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lineChart>
        <c:grouping val="standard"/>
        <c:varyColors val="0"/>
        <c:ser>
          <c:idx val="0"/>
          <c:order val="0"/>
          <c:tx>
            <c:strRef>
              <c:f>'Tab réunion OS'!$B$52</c:f>
              <c:strCache>
                <c:ptCount val="1"/>
                <c:pt idx="0">
                  <c:v>Total</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'Tab réunion OS'!$A$53:$A$58</c:f>
              <c:numCache>
                <c:formatCode>General</c:formatCode>
                <c:ptCount val="6"/>
                <c:pt idx="0">
                  <c:v>2020</c:v>
                </c:pt>
                <c:pt idx="1">
                  <c:v>2021</c:v>
                </c:pt>
                <c:pt idx="2">
                  <c:v>2022</c:v>
                </c:pt>
                <c:pt idx="3">
                  <c:v>2023</c:v>
                </c:pt>
                <c:pt idx="4">
                  <c:v>2024</c:v>
                </c:pt>
                <c:pt idx="5">
                  <c:v>2025</c:v>
                </c:pt>
              </c:numCache>
            </c:numRef>
          </c:cat>
          <c:val>
            <c:numRef>
              <c:f>'Tab réunion OS'!$B$53:$B$58</c:f>
              <c:numCache>
                <c:formatCode>General</c:formatCode>
                <c:ptCount val="6"/>
                <c:pt idx="0">
                  <c:v>50</c:v>
                </c:pt>
                <c:pt idx="1">
                  <c:v>60</c:v>
                </c:pt>
                <c:pt idx="2">
                  <c:v>50</c:v>
                </c:pt>
                <c:pt idx="3">
                  <c:v>121</c:v>
                </c:pt>
                <c:pt idx="4">
                  <c:v>122</c:v>
                </c:pt>
                <c:pt idx="5">
                  <c:v>124</c:v>
                </c:pt>
              </c:numCache>
            </c:numRef>
          </c:val>
          <c:smooth val="0"/>
          <c:extLst>
            <c:ext xmlns:c16="http://schemas.microsoft.com/office/drawing/2014/chart" uri="{C3380CC4-5D6E-409C-BE32-E72D297353CC}">
              <c16:uniqueId val="{00000000-4F18-421D-930D-990209DFC2CE}"/>
            </c:ext>
          </c:extLst>
        </c:ser>
        <c:dLbls>
          <c:dLblPos val="ctr"/>
          <c:showLegendKey val="0"/>
          <c:showVal val="1"/>
          <c:showCatName val="0"/>
          <c:showSerName val="0"/>
          <c:showPercent val="0"/>
          <c:showBubbleSize val="0"/>
        </c:dLbls>
        <c:marker val="1"/>
        <c:smooth val="0"/>
        <c:axId val="714320384"/>
        <c:axId val="714317056"/>
      </c:lineChart>
      <c:catAx>
        <c:axId val="7143203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fr-FR"/>
          </a:p>
        </c:txPr>
        <c:crossAx val="714317056"/>
        <c:crosses val="autoZero"/>
        <c:auto val="1"/>
        <c:lblAlgn val="ctr"/>
        <c:lblOffset val="100"/>
        <c:noMultiLvlLbl val="0"/>
      </c:catAx>
      <c:valAx>
        <c:axId val="7143170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1432038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r>
              <a:rPr lang="fr-FR" smtClean="0"/>
              <a:t>01/02/2023</a:t>
            </a:r>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40DC2CE-7774-4D01-B4AD-E061540121A0}" type="slidenum">
              <a:rPr lang="fr-FR" smtClean="0"/>
              <a:t>‹N°›</a:t>
            </a:fld>
            <a:endParaRPr lang="fr-FR"/>
          </a:p>
        </p:txBody>
      </p:sp>
    </p:spTree>
    <p:extLst>
      <p:ext uri="{BB962C8B-B14F-4D97-AF65-F5344CB8AC3E}">
        <p14:creationId xmlns:p14="http://schemas.microsoft.com/office/powerpoint/2010/main" val="379344872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r>
              <a:rPr lang="fr-FR" smtClean="0"/>
              <a:t>01/02/2023</a:t>
            </a:r>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pic>
        <p:nvPicPr>
          <p:cNvPr id="10" name="Image 9"/>
          <p:cNvPicPr>
            <a:picLocks noChangeAspect="1"/>
          </p:cNvPicPr>
          <p:nvPr userDrawn="1"/>
        </p:nvPicPr>
        <p:blipFill>
          <a:blip r:embed="rId2"/>
          <a:stretch>
            <a:fillRect/>
          </a:stretch>
        </p:blipFill>
        <p:spPr>
          <a:xfrm>
            <a:off x="720000" y="555526"/>
            <a:ext cx="5691192" cy="2660294"/>
          </a:xfrm>
          <a:prstGeom prst="rect">
            <a:avLst/>
          </a:prstGeom>
        </p:spPr>
      </p:pic>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smtClean="0"/>
              <a:t>XX/XX/XXXX</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smtClean="0"/>
              <a:t>Intitulé de la direction/service interministérielle</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pic>
        <p:nvPicPr>
          <p:cNvPr id="10" name="Image 9"/>
          <p:cNvPicPr>
            <a:picLocks noChangeAspect="1"/>
          </p:cNvPicPr>
          <p:nvPr userDrawn="1"/>
        </p:nvPicPr>
        <p:blipFill>
          <a:blip r:embed="rId2"/>
          <a:stretch>
            <a:fillRect/>
          </a:stretch>
        </p:blipFill>
        <p:spPr>
          <a:xfrm>
            <a:off x="360000" y="339293"/>
            <a:ext cx="3012149" cy="1408000"/>
          </a:xfrm>
          <a:prstGeom prst="rect">
            <a:avLst/>
          </a:prstGeom>
        </p:spPr>
      </p:pic>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smtClean="0"/>
              <a:t>XX/XX/XXXX</a:t>
            </a:r>
            <a:endParaRPr lang="fr-FR" cap="all" dirty="0"/>
          </a:p>
        </p:txBody>
      </p:sp>
      <p:sp>
        <p:nvSpPr>
          <p:cNvPr id="3" name="Espace réservé du pied de page 2"/>
          <p:cNvSpPr>
            <a:spLocks noGrp="1"/>
          </p:cNvSpPr>
          <p:nvPr>
            <p:ph type="ftr" sz="quarter" idx="11"/>
          </p:nvPr>
        </p:nvSpPr>
        <p:spPr bwMode="gray"/>
        <p:txBody>
          <a:bodyPr/>
          <a:lstStyle/>
          <a:p>
            <a:r>
              <a:rPr lang="fr-FR" smtClean="0"/>
              <a:t>Intitulé de la direction/service interministérielle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499742"/>
            <a:ext cx="8424000" cy="1923504"/>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XX/XX/XXXX</a:t>
            </a:r>
            <a:endParaRPr lang="fr-FR" cap="all" dirty="0"/>
          </a:p>
        </p:txBody>
      </p:sp>
      <p:sp>
        <p:nvSpPr>
          <p:cNvPr id="4" name="Espace réservé du pied de page 3"/>
          <p:cNvSpPr>
            <a:spLocks noGrp="1"/>
          </p:cNvSpPr>
          <p:nvPr>
            <p:ph type="ftr" sz="quarter" idx="11"/>
          </p:nvPr>
        </p:nvSpPr>
        <p:spPr bwMode="gray"/>
        <p:txBody>
          <a:bodyPr/>
          <a:lstStyle/>
          <a:p>
            <a:r>
              <a:rPr lang="fr-FR" smtClean="0"/>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XX/XX/XXXX</a:t>
            </a:r>
            <a:endParaRPr lang="fr-FR" cap="all" dirty="0"/>
          </a:p>
        </p:txBody>
      </p:sp>
      <p:sp>
        <p:nvSpPr>
          <p:cNvPr id="4" name="Espace réservé du pied de page 3"/>
          <p:cNvSpPr>
            <a:spLocks noGrp="1"/>
          </p:cNvSpPr>
          <p:nvPr>
            <p:ph type="ftr" sz="quarter" idx="11"/>
          </p:nvPr>
        </p:nvSpPr>
        <p:spPr bwMode="gray"/>
        <p:txBody>
          <a:bodyPr/>
          <a:lstStyle/>
          <a:p>
            <a:r>
              <a:rPr lang="fr-FR" smtClean="0"/>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smtClean="0"/>
              <a:t>XX/XX/XXXX</a:t>
            </a:r>
            <a:endParaRPr lang="fr-FR" cap="all" dirty="0"/>
          </a:p>
        </p:txBody>
      </p:sp>
      <p:sp>
        <p:nvSpPr>
          <p:cNvPr id="4" name="Espace réservé du pied de page 3"/>
          <p:cNvSpPr>
            <a:spLocks noGrp="1"/>
          </p:cNvSpPr>
          <p:nvPr>
            <p:ph type="ftr" sz="quarter" idx="11"/>
          </p:nvPr>
        </p:nvSpPr>
        <p:spPr bwMode="gray"/>
        <p:txBody>
          <a:bodyPr/>
          <a:lstStyle/>
          <a:p>
            <a:r>
              <a:rPr lang="fr-FR" smtClean="0"/>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smtClean="0"/>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smtClean="0"/>
              <a:t>Intitulé de la direction/service interministérielle</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p:cNvPicPr>
            <a:picLocks noChangeAspect="1"/>
          </p:cNvPicPr>
          <p:nvPr userDrawn="1"/>
        </p:nvPicPr>
        <p:blipFill>
          <a:blip r:embed="rId7"/>
          <a:stretch>
            <a:fillRect/>
          </a:stretch>
        </p:blipFill>
        <p:spPr>
          <a:xfrm>
            <a:off x="359998" y="171147"/>
            <a:ext cx="1043649" cy="487843"/>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8374" y="1059582"/>
            <a:ext cx="8424000" cy="2520280"/>
          </a:xfrm>
        </p:spPr>
        <p:txBody>
          <a:bodyPr/>
          <a:lstStyle/>
          <a:p>
            <a:pPr algn="ctr">
              <a:lnSpc>
                <a:spcPct val="100000"/>
              </a:lnSpc>
              <a:spcAft>
                <a:spcPts val="600"/>
              </a:spcAft>
            </a:pPr>
            <a:r>
              <a:rPr lang="fr-FR" dirty="0" smtClean="0"/>
              <a:t>Réunion d’échanges relative à la mise en œuvre </a:t>
            </a:r>
            <a:br>
              <a:rPr lang="fr-FR" dirty="0" smtClean="0"/>
            </a:br>
            <a:r>
              <a:rPr lang="fr-FR" dirty="0" smtClean="0"/>
              <a:t>du plan de requalification en catégorie B</a:t>
            </a:r>
            <a:br>
              <a:rPr lang="fr-FR" dirty="0" smtClean="0"/>
            </a:br>
            <a:r>
              <a:rPr lang="fr-FR" dirty="0" smtClean="0"/>
              <a:t>du corps des experts techniques des services techniques (ETST) et d’une partie des dessinateurs</a:t>
            </a:r>
            <a:br>
              <a:rPr lang="fr-FR" dirty="0" smtClean="0"/>
            </a:br>
            <a:r>
              <a:rPr lang="fr-FR" dirty="0" smtClean="0"/>
              <a:t/>
            </a:r>
            <a:br>
              <a:rPr lang="fr-FR" dirty="0" smtClean="0"/>
            </a:br>
            <a:r>
              <a:rPr lang="fr-FR" dirty="0" smtClean="0"/>
              <a:t>Vendredi 10 février 2023</a:t>
            </a:r>
            <a:endParaRPr lang="fr-FR" dirty="0"/>
          </a:p>
        </p:txBody>
      </p:sp>
      <p:sp>
        <p:nvSpPr>
          <p:cNvPr id="3" name="Espace réservé de la date 2"/>
          <p:cNvSpPr>
            <a:spLocks noGrp="1"/>
          </p:cNvSpPr>
          <p:nvPr>
            <p:ph type="dt" sz="half" idx="10"/>
          </p:nvPr>
        </p:nvSpPr>
        <p:spPr/>
        <p:txBody>
          <a:bodyPr/>
          <a:lstStyle/>
          <a:p>
            <a:pPr algn="r"/>
            <a:r>
              <a:rPr lang="fr-FR" cap="all" dirty="0" smtClean="0"/>
              <a:t>Février 2023</a:t>
            </a:r>
            <a:endParaRPr lang="fr-FR" cap="all" dirty="0"/>
          </a:p>
        </p:txBody>
      </p:sp>
      <p:sp>
        <p:nvSpPr>
          <p:cNvPr id="4" name="Espace réservé du pied de page 3"/>
          <p:cNvSpPr>
            <a:spLocks noGrp="1"/>
          </p:cNvSpPr>
          <p:nvPr>
            <p:ph type="ftr" sz="quarter" idx="11"/>
          </p:nvPr>
        </p:nvSpPr>
        <p:spPr/>
        <p:txBody>
          <a:bodyPr/>
          <a:lstStyle/>
          <a:p>
            <a:r>
              <a:rPr lang="fr-FR" dirty="0" smtClean="0"/>
              <a:t>Direction </a:t>
            </a:r>
            <a:r>
              <a:rPr lang="fr-FR" dirty="0"/>
              <a:t>des ressources </a:t>
            </a:r>
            <a:r>
              <a:rPr lang="fr-FR" dirty="0" smtClean="0"/>
              <a:t>humaines/Service Gestion/TERCO</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a:t>
            </a:fld>
            <a:endParaRPr lang="fr-FR" dirty="0"/>
          </a:p>
        </p:txBody>
      </p:sp>
    </p:spTree>
    <p:extLst>
      <p:ext uri="{BB962C8B-B14F-4D97-AF65-F5344CB8AC3E}">
        <p14:creationId xmlns:p14="http://schemas.microsoft.com/office/powerpoint/2010/main" val="1707257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148227"/>
            <a:ext cx="7200800" cy="720000"/>
          </a:xfrm>
        </p:spPr>
        <p:txBody>
          <a:bodyPr/>
          <a:lstStyle/>
          <a:p>
            <a:pPr algn="ctr"/>
            <a:r>
              <a:rPr lang="fr-FR" sz="2400" dirty="0" smtClean="0"/>
              <a:t>Plan de requalification C en B :</a:t>
            </a:r>
            <a:br>
              <a:rPr lang="fr-FR" sz="2400" dirty="0" smtClean="0"/>
            </a:br>
            <a:r>
              <a:rPr lang="fr-FR" sz="1600" dirty="0" smtClean="0"/>
              <a:t>Corps des ETST et d’une partie des dessinateurs	   </a:t>
            </a:r>
            <a:r>
              <a:rPr lang="fr-FR" sz="1600" dirty="0"/>
              <a:t> </a:t>
            </a:r>
            <a:r>
              <a:rPr lang="fr-FR" sz="1600" dirty="0" smtClean="0"/>
              <a:t>   TSDD </a:t>
            </a:r>
            <a:endParaRPr lang="fr-FR" sz="1600" dirty="0"/>
          </a:p>
        </p:txBody>
      </p:sp>
      <p:sp>
        <p:nvSpPr>
          <p:cNvPr id="3" name="Espace réservé de la date 2"/>
          <p:cNvSpPr>
            <a:spLocks noGrp="1"/>
          </p:cNvSpPr>
          <p:nvPr>
            <p:ph type="dt" sz="half" idx="10"/>
          </p:nvPr>
        </p:nvSpPr>
        <p:spPr/>
        <p:txBody>
          <a:bodyPr/>
          <a:lstStyle/>
          <a:p>
            <a:pPr algn="r"/>
            <a:r>
              <a:rPr lang="fr-FR" cap="all" dirty="0" smtClean="0"/>
              <a:t>Février 2023</a:t>
            </a:r>
            <a:endParaRPr lang="fr-FR" cap="all" dirty="0"/>
          </a:p>
        </p:txBody>
      </p:sp>
      <p:sp>
        <p:nvSpPr>
          <p:cNvPr id="4" name="Espace réservé du pied de page 3"/>
          <p:cNvSpPr>
            <a:spLocks noGrp="1"/>
          </p:cNvSpPr>
          <p:nvPr>
            <p:ph type="ftr" sz="quarter" idx="11"/>
          </p:nvPr>
        </p:nvSpPr>
        <p:spPr/>
        <p:txBody>
          <a:bodyPr/>
          <a:lstStyle/>
          <a:p>
            <a:r>
              <a:rPr lang="fr-FR" dirty="0"/>
              <a:t>Direction des ressources humaines/Service Gestion/TERCO</a:t>
            </a:r>
          </a:p>
        </p:txBody>
      </p:sp>
      <p:sp>
        <p:nvSpPr>
          <p:cNvPr id="5" name="Espace réservé du numéro de diapositive 4"/>
          <p:cNvSpPr>
            <a:spLocks noGrp="1"/>
          </p:cNvSpPr>
          <p:nvPr>
            <p:ph type="sldNum" sz="quarter" idx="12"/>
          </p:nvPr>
        </p:nvSpPr>
        <p:spPr>
          <a:xfrm>
            <a:off x="3896999" y="4788523"/>
            <a:ext cx="1350000" cy="360000"/>
          </a:xfrm>
        </p:spPr>
        <p:txBody>
          <a:bodyPr/>
          <a:lstStyle/>
          <a:p>
            <a:pPr algn="ctr"/>
            <a:fld id="{733122C9-A0B9-462F-8757-0847AD287B63}" type="slidenum">
              <a:rPr lang="fr-FR" smtClean="0"/>
              <a:pPr algn="ctr"/>
              <a:t>2</a:t>
            </a:fld>
            <a:endParaRPr lang="fr-FR" dirty="0"/>
          </a:p>
        </p:txBody>
      </p:sp>
      <p:sp>
        <p:nvSpPr>
          <p:cNvPr id="7" name="Espace réservé du texte 6"/>
          <p:cNvSpPr>
            <a:spLocks noGrp="1"/>
          </p:cNvSpPr>
          <p:nvPr>
            <p:ph type="body" sz="quarter" idx="14"/>
          </p:nvPr>
        </p:nvSpPr>
        <p:spPr>
          <a:xfrm>
            <a:off x="324452" y="987573"/>
            <a:ext cx="8424000" cy="3790903"/>
          </a:xfrm>
        </p:spPr>
        <p:txBody>
          <a:bodyPr/>
          <a:lstStyle/>
          <a:p>
            <a:pPr marL="360000" indent="-360000">
              <a:spcAft>
                <a:spcPts val="600"/>
              </a:spcAft>
              <a:buFont typeface="Wingdings" panose="05000000000000000000" pitchFamily="2" charset="2"/>
              <a:buChar char="ü"/>
            </a:pPr>
            <a:r>
              <a:rPr lang="fr-FR" sz="1400" dirty="0"/>
              <a:t>Corps concernés </a:t>
            </a:r>
          </a:p>
          <a:p>
            <a:pPr marL="540000" lvl="2" indent="-180000">
              <a:spcBef>
                <a:spcPts val="0"/>
              </a:spcBef>
              <a:spcAft>
                <a:spcPts val="200"/>
              </a:spcAft>
            </a:pPr>
            <a:r>
              <a:rPr lang="fr-FR" sz="1200" dirty="0" smtClean="0"/>
              <a:t>Le corps </a:t>
            </a:r>
            <a:r>
              <a:rPr lang="fr-FR" sz="1200" dirty="0"/>
              <a:t>des ETST (141 </a:t>
            </a:r>
            <a:r>
              <a:rPr lang="fr-FR" sz="1200" dirty="0" smtClean="0"/>
              <a:t>agents, dont </a:t>
            </a:r>
            <a:r>
              <a:rPr lang="fr-FR" sz="1200" i="1" dirty="0" smtClean="0"/>
              <a:t>124</a:t>
            </a:r>
            <a:r>
              <a:rPr lang="fr-FR" sz="1200" dirty="0" smtClean="0"/>
              <a:t> </a:t>
            </a:r>
            <a:r>
              <a:rPr lang="fr-FR" sz="1200" dirty="0"/>
              <a:t>au </a:t>
            </a:r>
            <a:r>
              <a:rPr lang="fr-FR" sz="1200" dirty="0" smtClean="0"/>
              <a:t>CEREMA, 14 </a:t>
            </a:r>
            <a:r>
              <a:rPr lang="fr-FR" sz="1200" dirty="0"/>
              <a:t>à </a:t>
            </a:r>
            <a:r>
              <a:rPr lang="fr-FR" sz="1200" dirty="0" smtClean="0"/>
              <a:t>l’UGE et 3 autres)</a:t>
            </a:r>
            <a:endParaRPr lang="fr-FR" sz="1200" dirty="0"/>
          </a:p>
          <a:p>
            <a:pPr marL="540000" lvl="2" indent="-180000">
              <a:spcBef>
                <a:spcPts val="0"/>
              </a:spcBef>
              <a:spcAft>
                <a:spcPts val="1200"/>
              </a:spcAft>
            </a:pPr>
            <a:r>
              <a:rPr lang="fr-FR" sz="1200" dirty="0"/>
              <a:t>Une partie des agents du corps des dessinateurs (</a:t>
            </a:r>
            <a:r>
              <a:rPr lang="fr-FR" sz="1200" i="1" dirty="0"/>
              <a:t>145 </a:t>
            </a:r>
            <a:r>
              <a:rPr lang="fr-FR" sz="1200" i="1" dirty="0" smtClean="0"/>
              <a:t>agents sur un total de 339</a:t>
            </a:r>
            <a:r>
              <a:rPr lang="fr-FR" sz="1200" i="1" dirty="0" smtClean="0">
                <a:solidFill>
                  <a:srgbClr val="CD6333"/>
                </a:solidFill>
              </a:rPr>
              <a:t> </a:t>
            </a:r>
            <a:r>
              <a:rPr lang="fr-FR" sz="1200" dirty="0" smtClean="0"/>
              <a:t>)</a:t>
            </a:r>
            <a:endParaRPr lang="fr-FR" sz="1200" dirty="0"/>
          </a:p>
          <a:p>
            <a:pPr marL="360000" indent="-360000">
              <a:spcAft>
                <a:spcPts val="200"/>
              </a:spcAft>
              <a:buFont typeface="Wingdings" panose="05000000000000000000" pitchFamily="2" charset="2"/>
              <a:buChar char="ü"/>
            </a:pPr>
            <a:r>
              <a:rPr lang="fr-FR" sz="1400" dirty="0"/>
              <a:t>Durée du plan</a:t>
            </a:r>
          </a:p>
          <a:p>
            <a:pPr marL="540000" lvl="2" indent="-180000">
              <a:spcAft>
                <a:spcPts val="1200"/>
              </a:spcAft>
            </a:pPr>
            <a:r>
              <a:rPr lang="fr-FR" sz="1200" dirty="0"/>
              <a:t>3 </a:t>
            </a:r>
            <a:r>
              <a:rPr lang="fr-FR" sz="1200" dirty="0" smtClean="0"/>
              <a:t>ans, </a:t>
            </a:r>
            <a:r>
              <a:rPr lang="fr-FR" sz="1200" dirty="0"/>
              <a:t>au titre des années </a:t>
            </a:r>
            <a:r>
              <a:rPr lang="fr-FR" sz="1200" dirty="0" smtClean="0"/>
              <a:t>2023, 2024 </a:t>
            </a:r>
            <a:r>
              <a:rPr lang="fr-FR" sz="1200" dirty="0"/>
              <a:t>et 2025</a:t>
            </a:r>
          </a:p>
          <a:p>
            <a:pPr marL="360000" indent="-360000">
              <a:spcAft>
                <a:spcPts val="200"/>
              </a:spcAft>
              <a:buFont typeface="Wingdings" panose="05000000000000000000" pitchFamily="2" charset="2"/>
              <a:buChar char="ü"/>
            </a:pPr>
            <a:r>
              <a:rPr lang="fr-FR" sz="1400" dirty="0" smtClean="0"/>
              <a:t>Mise en œuvre </a:t>
            </a:r>
            <a:r>
              <a:rPr lang="fr-FR" sz="1400" dirty="0"/>
              <a:t>du plan de </a:t>
            </a:r>
            <a:r>
              <a:rPr lang="fr-FR" sz="1400" dirty="0" smtClean="0"/>
              <a:t>requalification en TSDD</a:t>
            </a:r>
          </a:p>
          <a:p>
            <a:pPr marL="540000" lvl="1" indent="-180000">
              <a:spcBef>
                <a:spcPts val="100"/>
              </a:spcBef>
              <a:spcAft>
                <a:spcPts val="200"/>
              </a:spcAft>
            </a:pPr>
            <a:r>
              <a:rPr lang="fr-FR" sz="1200" dirty="0" smtClean="0"/>
              <a:t>Sur la durée du plan, augmentation </a:t>
            </a:r>
            <a:r>
              <a:rPr lang="fr-FR" sz="1200" dirty="0"/>
              <a:t>du nombre de recrutements en relevant la clause de sauvegarde </a:t>
            </a:r>
          </a:p>
          <a:p>
            <a:pPr marL="540000" lvl="1" indent="-180000">
              <a:spcBef>
                <a:spcPts val="100"/>
              </a:spcBef>
              <a:spcAft>
                <a:spcPts val="200"/>
              </a:spcAft>
            </a:pPr>
            <a:r>
              <a:rPr lang="fr-FR" sz="1200" dirty="0" smtClean="0"/>
              <a:t>Répartition du volume majoré des promotions entre la </a:t>
            </a:r>
            <a:r>
              <a:rPr lang="fr-FR" sz="1200" dirty="0"/>
              <a:t>voie de la liste d’aptitude (LA) et de l’examen professionnel (EP), notamment sur la spécialité </a:t>
            </a:r>
            <a:r>
              <a:rPr lang="fr-FR" sz="1200" dirty="0" smtClean="0"/>
              <a:t>TG</a:t>
            </a:r>
            <a:endParaRPr lang="fr-FR" sz="1200" dirty="0"/>
          </a:p>
          <a:p>
            <a:pPr marL="540000" lvl="2" indent="-180000">
              <a:spcAft>
                <a:spcPts val="200"/>
              </a:spcAft>
            </a:pPr>
            <a:r>
              <a:rPr lang="fr-FR" sz="1200" dirty="0" smtClean="0"/>
              <a:t>Proportion minimale de 50% des promotions internes pour la voie de l’examen professionnel</a:t>
            </a:r>
            <a:endParaRPr lang="fr-FR" sz="1200" dirty="0"/>
          </a:p>
          <a:p>
            <a:pPr marL="540000" lvl="2" indent="-180000">
              <a:spcAft>
                <a:spcPts val="1200"/>
              </a:spcAft>
            </a:pPr>
            <a:r>
              <a:rPr lang="fr-FR" sz="1200" dirty="0" smtClean="0"/>
              <a:t>A l’issue du plan, au </a:t>
            </a:r>
            <a:r>
              <a:rPr lang="fr-FR" sz="1200" dirty="0"/>
              <a:t>1</a:t>
            </a:r>
            <a:r>
              <a:rPr lang="fr-FR" sz="1200" baseline="30000" dirty="0"/>
              <a:t>er</a:t>
            </a:r>
            <a:r>
              <a:rPr lang="fr-FR" sz="1200" dirty="0"/>
              <a:t> janvier 2026, intégration des agents non </a:t>
            </a:r>
            <a:r>
              <a:rPr lang="fr-FR" sz="1200" dirty="0" smtClean="0"/>
              <a:t>promus </a:t>
            </a:r>
            <a:r>
              <a:rPr lang="fr-FR" sz="1200" dirty="0"/>
              <a:t>dans le corps des adjoints techniques des administrations de l’Etat (ATAE</a:t>
            </a:r>
            <a:r>
              <a:rPr lang="fr-FR" sz="1200" dirty="0" smtClean="0"/>
              <a:t>) </a:t>
            </a:r>
            <a:r>
              <a:rPr lang="fr-FR" sz="1200" dirty="0"/>
              <a:t>afin de permettre de leur ouvrir de nouvelles perspectives d'évolutions professionnelles</a:t>
            </a:r>
            <a:endParaRPr lang="fr-FR" sz="1200" dirty="0" smtClean="0"/>
          </a:p>
          <a:p>
            <a:pPr marL="360000" lvl="2" indent="-360000">
              <a:spcBef>
                <a:spcPts val="0"/>
              </a:spcBef>
              <a:spcAft>
                <a:spcPts val="200"/>
              </a:spcAft>
              <a:buFont typeface="Wingdings" panose="05000000000000000000" pitchFamily="2" charset="2"/>
              <a:buChar char="ü"/>
            </a:pPr>
            <a:r>
              <a:rPr lang="fr-FR" sz="1400" dirty="0"/>
              <a:t>Condition de nomination</a:t>
            </a:r>
          </a:p>
          <a:p>
            <a:pPr marL="540000" lvl="4" indent="-180000">
              <a:spcAft>
                <a:spcPts val="200"/>
              </a:spcAft>
            </a:pPr>
            <a:r>
              <a:rPr lang="fr-FR" sz="1200" dirty="0"/>
              <a:t>Nomination sur place </a:t>
            </a:r>
            <a:r>
              <a:rPr lang="fr-FR" sz="1200" smtClean="0"/>
              <a:t>par défaut</a:t>
            </a:r>
            <a:endParaRPr lang="fr-FR" sz="1200" dirty="0"/>
          </a:p>
          <a:p>
            <a:pPr>
              <a:spcAft>
                <a:spcPts val="1200"/>
              </a:spcAft>
            </a:pPr>
            <a:endParaRPr lang="fr-FR" sz="1400" dirty="0" smtClean="0"/>
          </a:p>
        </p:txBody>
      </p:sp>
      <p:sp>
        <p:nvSpPr>
          <p:cNvPr id="10" name="Flèche droite 9"/>
          <p:cNvSpPr/>
          <p:nvPr/>
        </p:nvSpPr>
        <p:spPr>
          <a:xfrm>
            <a:off x="6660232" y="474504"/>
            <a:ext cx="1008112" cy="286235"/>
          </a:xfrm>
          <a:prstGeom prst="rightArrow">
            <a:avLst/>
          </a:prstGeom>
          <a:solidFill>
            <a:schemeClr val="accent5">
              <a:lumMod val="20000"/>
              <a:lumOff val="8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10051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8" y="951344"/>
            <a:ext cx="8100434" cy="720000"/>
          </a:xfrm>
        </p:spPr>
        <p:txBody>
          <a:bodyPr/>
          <a:lstStyle/>
          <a:p>
            <a:r>
              <a:rPr lang="fr-FR" sz="2400" dirty="0" smtClean="0"/>
              <a:t>Evolution prévisionnelle du volume de la promotion interne au titre des années 2020 à 2025</a:t>
            </a:r>
            <a:endParaRPr lang="fr-FR" sz="2400" dirty="0"/>
          </a:p>
        </p:txBody>
      </p:sp>
      <p:sp>
        <p:nvSpPr>
          <p:cNvPr id="3" name="Espace réservé de la date 2"/>
          <p:cNvSpPr>
            <a:spLocks noGrp="1"/>
          </p:cNvSpPr>
          <p:nvPr>
            <p:ph type="dt" sz="half" idx="10"/>
          </p:nvPr>
        </p:nvSpPr>
        <p:spPr/>
        <p:txBody>
          <a:bodyPr/>
          <a:lstStyle/>
          <a:p>
            <a:pPr algn="r"/>
            <a:r>
              <a:rPr lang="fr-FR" cap="all" dirty="0" smtClean="0"/>
              <a:t>Février 2023</a:t>
            </a:r>
            <a:endParaRPr lang="fr-FR" cap="all" dirty="0"/>
          </a:p>
        </p:txBody>
      </p:sp>
      <p:sp>
        <p:nvSpPr>
          <p:cNvPr id="4" name="Espace réservé du pied de page 3"/>
          <p:cNvSpPr>
            <a:spLocks noGrp="1"/>
          </p:cNvSpPr>
          <p:nvPr>
            <p:ph type="ftr" sz="quarter" idx="11"/>
          </p:nvPr>
        </p:nvSpPr>
        <p:spPr/>
        <p:txBody>
          <a:bodyPr/>
          <a:lstStyle/>
          <a:p>
            <a:r>
              <a:rPr lang="fr-FR" dirty="0"/>
              <a:t>Direction des ressources humaines/Service Gestion/TERCO</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3</a:t>
            </a:fld>
            <a:endParaRPr lang="fr-FR" dirty="0"/>
          </a:p>
        </p:txBody>
      </p:sp>
      <p:sp>
        <p:nvSpPr>
          <p:cNvPr id="6" name="Espace réservé du texte 5"/>
          <p:cNvSpPr>
            <a:spLocks noGrp="1"/>
          </p:cNvSpPr>
          <p:nvPr>
            <p:ph type="body" sz="quarter" idx="13"/>
          </p:nvPr>
        </p:nvSpPr>
        <p:spPr/>
        <p:txBody>
          <a:bodyPr/>
          <a:lstStyle/>
          <a:p>
            <a:pPr marL="0" indent="0">
              <a:buNone/>
            </a:pPr>
            <a:r>
              <a:rPr lang="fr-FR" dirty="0" smtClean="0"/>
              <a:t>Evolution du volume de la promotion interne</a:t>
            </a:r>
            <a:endParaRPr lang="fr-FR" dirty="0"/>
          </a:p>
        </p:txBody>
      </p:sp>
      <p:sp>
        <p:nvSpPr>
          <p:cNvPr id="7" name="Espace réservé du texte 6"/>
          <p:cNvSpPr>
            <a:spLocks noGrp="1"/>
          </p:cNvSpPr>
          <p:nvPr>
            <p:ph type="body" sz="quarter" idx="14"/>
          </p:nvPr>
        </p:nvSpPr>
        <p:spPr>
          <a:xfrm>
            <a:off x="3923928" y="1891968"/>
            <a:ext cx="4536504" cy="2530800"/>
          </a:xfrm>
        </p:spPr>
        <p:txBody>
          <a:bodyPr/>
          <a:lstStyle/>
          <a:p>
            <a:pPr marL="0" indent="0">
              <a:buNone/>
            </a:pPr>
            <a:endParaRPr lang="fr-FR" dirty="0"/>
          </a:p>
        </p:txBody>
      </p:sp>
      <p:graphicFrame>
        <p:nvGraphicFramePr>
          <p:cNvPr id="9" name="Tableau 8"/>
          <p:cNvGraphicFramePr>
            <a:graphicFrameLocks noGrp="1"/>
          </p:cNvGraphicFramePr>
          <p:nvPr>
            <p:extLst>
              <p:ext uri="{D42A27DB-BD31-4B8C-83A1-F6EECF244321}">
                <p14:modId xmlns:p14="http://schemas.microsoft.com/office/powerpoint/2010/main" val="569769615"/>
              </p:ext>
            </p:extLst>
          </p:nvPr>
        </p:nvGraphicFramePr>
        <p:xfrm>
          <a:off x="359998" y="2211710"/>
          <a:ext cx="2123770" cy="1333500"/>
        </p:xfrm>
        <a:graphic>
          <a:graphicData uri="http://schemas.openxmlformats.org/drawingml/2006/table">
            <a:tbl>
              <a:tblPr>
                <a:tableStyleId>{5C22544A-7EE6-4342-B048-85BDC9FD1C3A}</a:tableStyleId>
              </a:tblPr>
              <a:tblGrid>
                <a:gridCol w="1061885">
                  <a:extLst>
                    <a:ext uri="{9D8B030D-6E8A-4147-A177-3AD203B41FA5}">
                      <a16:colId xmlns:a16="http://schemas.microsoft.com/office/drawing/2014/main" val="2933101294"/>
                    </a:ext>
                  </a:extLst>
                </a:gridCol>
                <a:gridCol w="1061885">
                  <a:extLst>
                    <a:ext uri="{9D8B030D-6E8A-4147-A177-3AD203B41FA5}">
                      <a16:colId xmlns:a16="http://schemas.microsoft.com/office/drawing/2014/main" val="2987213503"/>
                    </a:ext>
                  </a:extLst>
                </a:gridCol>
              </a:tblGrid>
              <a:tr h="190500">
                <a:tc>
                  <a:txBody>
                    <a:bodyPr/>
                    <a:lstStyle/>
                    <a:p>
                      <a:pPr algn="ctr" fontAlgn="ctr"/>
                      <a:r>
                        <a:rPr lang="fr-FR" sz="1100" u="none" strike="noStrike" dirty="0">
                          <a:effectLst/>
                        </a:rPr>
                        <a:t>année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100" u="none" strike="noStrike" dirty="0">
                          <a:effectLst/>
                        </a:rPr>
                        <a:t>Total</a:t>
                      </a:r>
                      <a:endParaRPr lang="fr-F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30941967"/>
                  </a:ext>
                </a:extLst>
              </a:tr>
              <a:tr h="190500">
                <a:tc>
                  <a:txBody>
                    <a:bodyPr/>
                    <a:lstStyle/>
                    <a:p>
                      <a:pPr algn="ctr" fontAlgn="ctr"/>
                      <a:r>
                        <a:rPr lang="fr-FR" sz="1100" u="none" strike="noStrike">
                          <a:effectLst/>
                        </a:rPr>
                        <a:t>2020</a:t>
                      </a:r>
                      <a:endParaRPr lang="fr-F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100" b="0" i="0" u="none" strike="noStrike" dirty="0" smtClean="0">
                          <a:solidFill>
                            <a:schemeClr val="dk1"/>
                          </a:solidFill>
                          <a:effectLst/>
                          <a:latin typeface="+mn-lt"/>
                        </a:rPr>
                        <a:t>50</a:t>
                      </a:r>
                      <a:endParaRPr lang="fr-F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81095750"/>
                  </a:ext>
                </a:extLst>
              </a:tr>
              <a:tr h="190500">
                <a:tc>
                  <a:txBody>
                    <a:bodyPr/>
                    <a:lstStyle/>
                    <a:p>
                      <a:pPr algn="ctr" fontAlgn="ctr"/>
                      <a:r>
                        <a:rPr lang="fr-FR" sz="1100" u="none" strike="noStrike">
                          <a:effectLst/>
                        </a:rPr>
                        <a:t>2021</a:t>
                      </a:r>
                      <a:endParaRPr lang="fr-F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100" b="0" i="0" u="none" strike="noStrike" dirty="0" smtClean="0">
                          <a:solidFill>
                            <a:schemeClr val="dk1"/>
                          </a:solidFill>
                          <a:effectLst/>
                          <a:latin typeface="+mn-lt"/>
                        </a:rPr>
                        <a:t>60</a:t>
                      </a:r>
                      <a:endParaRPr lang="fr-F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4846772"/>
                  </a:ext>
                </a:extLst>
              </a:tr>
              <a:tr h="190500">
                <a:tc>
                  <a:txBody>
                    <a:bodyPr/>
                    <a:lstStyle/>
                    <a:p>
                      <a:pPr algn="ctr" fontAlgn="ctr"/>
                      <a:r>
                        <a:rPr lang="fr-FR" sz="1100" u="none" strike="noStrike">
                          <a:effectLst/>
                        </a:rPr>
                        <a:t>2022</a:t>
                      </a:r>
                      <a:endParaRPr lang="fr-F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100" u="none" strike="noStrike" dirty="0" smtClean="0">
                          <a:effectLst/>
                        </a:rPr>
                        <a:t>50</a:t>
                      </a:r>
                      <a:endParaRPr lang="fr-FR" sz="1100" u="none" strike="noStrike" dirty="0" smtClean="0">
                        <a:effectLst/>
                      </a:endParaRPr>
                    </a:p>
                  </a:txBody>
                  <a:tcPr marL="9525" marR="9525" marT="9525" marB="0" anchor="ctr"/>
                </a:tc>
                <a:extLst>
                  <a:ext uri="{0D108BD9-81ED-4DB2-BD59-A6C34878D82A}">
                    <a16:rowId xmlns:a16="http://schemas.microsoft.com/office/drawing/2014/main" val="1818097446"/>
                  </a:ext>
                </a:extLst>
              </a:tr>
              <a:tr h="190500">
                <a:tc>
                  <a:txBody>
                    <a:bodyPr/>
                    <a:lstStyle/>
                    <a:p>
                      <a:pPr algn="ctr" fontAlgn="ctr"/>
                      <a:r>
                        <a:rPr lang="fr-FR" sz="1100" u="none" strike="noStrike">
                          <a:effectLst/>
                        </a:rPr>
                        <a:t>2023</a:t>
                      </a:r>
                      <a:endParaRPr lang="fr-F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100" u="none" strike="noStrike" dirty="0">
                          <a:effectLst/>
                        </a:rPr>
                        <a:t>121</a:t>
                      </a:r>
                      <a:endParaRPr lang="fr-F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04046411"/>
                  </a:ext>
                </a:extLst>
              </a:tr>
              <a:tr h="190500">
                <a:tc>
                  <a:txBody>
                    <a:bodyPr/>
                    <a:lstStyle/>
                    <a:p>
                      <a:pPr algn="ctr" fontAlgn="ctr"/>
                      <a:r>
                        <a:rPr lang="fr-FR" sz="1100" u="none" strike="noStrike">
                          <a:effectLst/>
                        </a:rPr>
                        <a:t>2024</a:t>
                      </a:r>
                      <a:endParaRPr lang="fr-F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100" u="none" strike="noStrike" dirty="0">
                          <a:effectLst/>
                        </a:rPr>
                        <a:t>122</a:t>
                      </a:r>
                      <a:endParaRPr lang="fr-F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74537721"/>
                  </a:ext>
                </a:extLst>
              </a:tr>
              <a:tr h="190500">
                <a:tc>
                  <a:txBody>
                    <a:bodyPr/>
                    <a:lstStyle/>
                    <a:p>
                      <a:pPr algn="ctr" fontAlgn="ctr"/>
                      <a:r>
                        <a:rPr lang="fr-FR" sz="1100" u="none" strike="noStrike" dirty="0">
                          <a:effectLst/>
                        </a:rPr>
                        <a:t>2025</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100" u="none" strike="noStrike" dirty="0">
                          <a:effectLst/>
                        </a:rPr>
                        <a:t>124</a:t>
                      </a:r>
                      <a:endParaRPr lang="fr-F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91448410"/>
                  </a:ext>
                </a:extLst>
              </a:tr>
            </a:tbl>
          </a:graphicData>
        </a:graphic>
      </p:graphicFrame>
      <p:graphicFrame>
        <p:nvGraphicFramePr>
          <p:cNvPr id="10" name="Graphique 9"/>
          <p:cNvGraphicFramePr>
            <a:graphicFrameLocks/>
          </p:cNvGraphicFramePr>
          <p:nvPr>
            <p:extLst>
              <p:ext uri="{D42A27DB-BD31-4B8C-83A1-F6EECF244321}">
                <p14:modId xmlns:p14="http://schemas.microsoft.com/office/powerpoint/2010/main" val="1461510087"/>
              </p:ext>
            </p:extLst>
          </p:nvPr>
        </p:nvGraphicFramePr>
        <p:xfrm>
          <a:off x="3888432" y="1785768"/>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9506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algn="r"/>
            <a:r>
              <a:rPr lang="fr-FR" cap="all" dirty="0" smtClean="0"/>
              <a:t>Février 2023</a:t>
            </a:r>
            <a:endParaRPr lang="fr-FR" cap="all" dirty="0"/>
          </a:p>
        </p:txBody>
      </p:sp>
      <p:sp>
        <p:nvSpPr>
          <p:cNvPr id="4" name="Espace réservé du pied de page 3"/>
          <p:cNvSpPr>
            <a:spLocks noGrp="1"/>
          </p:cNvSpPr>
          <p:nvPr>
            <p:ph type="ftr" sz="quarter" idx="11"/>
          </p:nvPr>
        </p:nvSpPr>
        <p:spPr/>
        <p:txBody>
          <a:bodyPr/>
          <a:lstStyle/>
          <a:p>
            <a:r>
              <a:rPr lang="fr-FR" dirty="0"/>
              <a:t>Direction des ressources humaines/Service Gestion/TERCO</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4</a:t>
            </a:fld>
            <a:endParaRPr lang="fr-FR" dirty="0"/>
          </a:p>
        </p:txBody>
      </p:sp>
      <p:sp>
        <p:nvSpPr>
          <p:cNvPr id="6" name="Espace réservé du texte 5"/>
          <p:cNvSpPr>
            <a:spLocks noGrp="1"/>
          </p:cNvSpPr>
          <p:nvPr>
            <p:ph type="body" sz="quarter" idx="13"/>
          </p:nvPr>
        </p:nvSpPr>
        <p:spPr>
          <a:xfrm>
            <a:off x="1691680" y="180000"/>
            <a:ext cx="7092320" cy="879582"/>
          </a:xfrm>
        </p:spPr>
        <p:txBody>
          <a:bodyPr/>
          <a:lstStyle/>
          <a:p>
            <a:pPr marL="0" indent="0" algn="ctr">
              <a:buNone/>
            </a:pPr>
            <a:r>
              <a:rPr lang="fr-FR" sz="2000" dirty="0" smtClean="0"/>
              <a:t>Rappel des conditions d’accès </a:t>
            </a:r>
            <a:r>
              <a:rPr lang="fr-FR" sz="2000" dirty="0"/>
              <a:t>au grade de </a:t>
            </a:r>
            <a:r>
              <a:rPr lang="fr-FR" sz="2000" dirty="0" smtClean="0"/>
              <a:t>TSDD</a:t>
            </a:r>
          </a:p>
          <a:p>
            <a:pPr marL="0" indent="0" algn="ctr">
              <a:buNone/>
            </a:pPr>
            <a:endParaRPr lang="fr-FR" sz="1050" b="0" dirty="0" smtClean="0"/>
          </a:p>
          <a:p>
            <a:pPr marL="0" indent="0" algn="ctr">
              <a:buNone/>
            </a:pPr>
            <a:r>
              <a:rPr lang="fr-FR" sz="1050" b="0" dirty="0" smtClean="0"/>
              <a:t>Décret </a:t>
            </a:r>
            <a:r>
              <a:rPr lang="fr-FR" sz="1050" b="0" dirty="0"/>
              <a:t>n° 2009-1388 du 11 novembre 2009 et décret n° 2012-1064 du 18 septembre 2012 modifiés notamment par les décrets n° 2016-581 du 11 mai 2016 et n° 2022-1209 du 31 août </a:t>
            </a:r>
            <a:r>
              <a:rPr lang="fr-FR" sz="1050" b="0" dirty="0" smtClean="0"/>
              <a:t>2022</a:t>
            </a:r>
            <a:endParaRPr lang="fr-FR" sz="1050" b="0" dirty="0"/>
          </a:p>
          <a:p>
            <a:pPr algn="l"/>
            <a:endParaRPr lang="fr-FR" b="0" dirty="0"/>
          </a:p>
        </p:txBody>
      </p:sp>
      <p:sp>
        <p:nvSpPr>
          <p:cNvPr id="7" name="Espace réservé du texte 6"/>
          <p:cNvSpPr>
            <a:spLocks noGrp="1"/>
          </p:cNvSpPr>
          <p:nvPr>
            <p:ph type="body" sz="quarter" idx="14"/>
          </p:nvPr>
        </p:nvSpPr>
        <p:spPr>
          <a:xfrm>
            <a:off x="395534" y="1419622"/>
            <a:ext cx="8388466" cy="1440160"/>
          </a:xfrm>
        </p:spPr>
        <p:txBody>
          <a:bodyPr/>
          <a:lstStyle/>
          <a:p>
            <a:pPr marL="171450" indent="-171450">
              <a:buFont typeface="Wingdings" panose="05000000000000000000" pitchFamily="2" charset="2"/>
              <a:buChar char="ü"/>
            </a:pPr>
            <a:r>
              <a:rPr lang="fr-FR" sz="1200" b="1" dirty="0" smtClean="0"/>
              <a:t>Après inscription sur une liste d’aptitude</a:t>
            </a:r>
          </a:p>
          <a:p>
            <a:pPr algn="just" fontAlgn="auto"/>
            <a:r>
              <a:rPr lang="fr-FR" dirty="0"/>
              <a:t>La liste d’aptitude est ouverte aux agents d’exploitation principaux des travaux publics de l’État (ex-chefs d’équipe d’exploitation des travaux publics de L’État), aux chefs d’équipe d’exploitation principaux des travaux publics de l’État, aux fonctionnaires appartenant aux corps des experts techniques des services techniques et des dessinateurs, aux adjoints techniques principaux de 2</a:t>
            </a:r>
            <a:r>
              <a:rPr lang="fr-FR" baseline="30000" dirty="0"/>
              <a:t>ème</a:t>
            </a:r>
            <a:r>
              <a:rPr lang="fr-FR" dirty="0"/>
              <a:t> et 1</a:t>
            </a:r>
            <a:r>
              <a:rPr lang="fr-FR" baseline="30000" dirty="0"/>
              <a:t>ère</a:t>
            </a:r>
            <a:r>
              <a:rPr lang="fr-FR" dirty="0"/>
              <a:t> classes relevant du ministre chargé </a:t>
            </a:r>
            <a:r>
              <a:rPr lang="fr-FR" dirty="0" smtClean="0"/>
              <a:t>du </a:t>
            </a:r>
            <a:r>
              <a:rPr lang="fr-FR" dirty="0"/>
              <a:t>développement durable, et aux syndics des gens de mer principaux de 2</a:t>
            </a:r>
            <a:r>
              <a:rPr lang="fr-FR" baseline="30000" dirty="0"/>
              <a:t>ème</a:t>
            </a:r>
            <a:r>
              <a:rPr lang="fr-FR" dirty="0"/>
              <a:t> et 1</a:t>
            </a:r>
            <a:r>
              <a:rPr lang="fr-FR" baseline="30000" dirty="0"/>
              <a:t>ère</a:t>
            </a:r>
            <a:r>
              <a:rPr lang="fr-FR" dirty="0"/>
              <a:t> classes « spécialité navigation et sécurité </a:t>
            </a:r>
            <a:r>
              <a:rPr lang="fr-FR" dirty="0" smtClean="0"/>
              <a:t>», </a:t>
            </a:r>
            <a:r>
              <a:rPr lang="fr-FR" b="1" dirty="0" smtClean="0"/>
              <a:t>justifiant d’au moins neuf années de services publics</a:t>
            </a:r>
            <a:r>
              <a:rPr lang="fr-FR" dirty="0" smtClean="0"/>
              <a:t> (</a:t>
            </a:r>
            <a:r>
              <a:rPr lang="fr-FR" dirty="0"/>
              <a:t>fonction publique territoriale, hospitalière et État) </a:t>
            </a:r>
            <a:r>
              <a:rPr lang="fr-FR" b="1" dirty="0"/>
              <a:t>au 31 décembre de l’année </a:t>
            </a:r>
            <a:r>
              <a:rPr lang="fr-FR" dirty="0"/>
              <a:t>au titre de laquelle les nominations interviennent</a:t>
            </a:r>
            <a:r>
              <a:rPr lang="fr-FR" dirty="0" smtClean="0"/>
              <a:t>.</a:t>
            </a:r>
            <a:endParaRPr lang="fr-FR" dirty="0"/>
          </a:p>
        </p:txBody>
      </p:sp>
      <p:sp>
        <p:nvSpPr>
          <p:cNvPr id="8" name="Espace réservé du texte 7"/>
          <p:cNvSpPr>
            <a:spLocks noGrp="1"/>
          </p:cNvSpPr>
          <p:nvPr>
            <p:ph type="body" sz="quarter" idx="15"/>
          </p:nvPr>
        </p:nvSpPr>
        <p:spPr>
          <a:xfrm>
            <a:off x="395534" y="3271332"/>
            <a:ext cx="8388466" cy="1495648"/>
          </a:xfrm>
        </p:spPr>
        <p:txBody>
          <a:bodyPr/>
          <a:lstStyle/>
          <a:p>
            <a:pPr marL="171450" indent="-171450">
              <a:buFont typeface="Wingdings" panose="05000000000000000000" pitchFamily="2" charset="2"/>
              <a:buChar char="ü"/>
            </a:pPr>
            <a:r>
              <a:rPr lang="fr-FR" b="1" dirty="0" smtClean="0"/>
              <a:t>Par voie d’un examen professionnel :</a:t>
            </a:r>
          </a:p>
          <a:p>
            <a:pPr algn="just"/>
            <a:r>
              <a:rPr lang="fr-FR" dirty="0" smtClean="0"/>
              <a:t>Ouvert par spécialité, accessible aux fonctionnaires appartenant aux corps des personnels d’exploitation des travaux publics de l’Etat, des experts techniques des services techniques, des dessinateurs, des adjoints techniques et des adjoints administratifs relevant du ministre chargé du développement durable, des syndics des gens de mer, justifiant, </a:t>
            </a:r>
            <a:r>
              <a:rPr lang="fr-FR" b="1" dirty="0" smtClean="0"/>
              <a:t>au 1</a:t>
            </a:r>
            <a:r>
              <a:rPr lang="fr-FR" b="1" baseline="30000" dirty="0" smtClean="0"/>
              <a:t>er</a:t>
            </a:r>
            <a:r>
              <a:rPr lang="fr-FR" b="1" dirty="0" smtClean="0"/>
              <a:t> janvier de l’année </a:t>
            </a:r>
            <a:r>
              <a:rPr lang="fr-FR" dirty="0" smtClean="0"/>
              <a:t>au titre de laquelle les nominations interviennent, </a:t>
            </a:r>
            <a:r>
              <a:rPr lang="fr-FR" b="1" dirty="0" smtClean="0"/>
              <a:t>de sept années de services publics</a:t>
            </a:r>
            <a:r>
              <a:rPr lang="fr-FR" dirty="0" smtClean="0"/>
              <a:t>.</a:t>
            </a:r>
          </a:p>
          <a:p>
            <a:endParaRPr lang="fr-FR" b="1" dirty="0"/>
          </a:p>
          <a:p>
            <a:endParaRPr lang="fr-FR" dirty="0"/>
          </a:p>
        </p:txBody>
      </p:sp>
    </p:spTree>
    <p:extLst>
      <p:ext uri="{BB962C8B-B14F-4D97-AF65-F5344CB8AC3E}">
        <p14:creationId xmlns:p14="http://schemas.microsoft.com/office/powerpoint/2010/main" val="842764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11760" y="339502"/>
            <a:ext cx="6336704" cy="504056"/>
          </a:xfrm>
        </p:spPr>
        <p:txBody>
          <a:bodyPr/>
          <a:lstStyle/>
          <a:p>
            <a:r>
              <a:rPr lang="fr-FR" sz="2000" dirty="0" smtClean="0"/>
              <a:t>Rappel des conditions de reclassement de C en B</a:t>
            </a:r>
            <a:endParaRPr lang="fr-FR" sz="2000" dirty="0"/>
          </a:p>
        </p:txBody>
      </p:sp>
      <p:sp>
        <p:nvSpPr>
          <p:cNvPr id="3" name="Espace réservé de la date 2"/>
          <p:cNvSpPr>
            <a:spLocks noGrp="1"/>
          </p:cNvSpPr>
          <p:nvPr>
            <p:ph type="dt" sz="half" idx="10"/>
          </p:nvPr>
        </p:nvSpPr>
        <p:spPr/>
        <p:txBody>
          <a:bodyPr/>
          <a:lstStyle/>
          <a:p>
            <a:pPr algn="r"/>
            <a:r>
              <a:rPr lang="fr-FR" cap="all" dirty="0" smtClean="0"/>
              <a:t>Février 2023</a:t>
            </a:r>
            <a:endParaRPr lang="fr-FR" cap="all" dirty="0"/>
          </a:p>
        </p:txBody>
      </p:sp>
      <p:sp>
        <p:nvSpPr>
          <p:cNvPr id="4" name="Espace réservé du pied de page 3"/>
          <p:cNvSpPr>
            <a:spLocks noGrp="1"/>
          </p:cNvSpPr>
          <p:nvPr>
            <p:ph type="ftr" sz="quarter" idx="11"/>
          </p:nvPr>
        </p:nvSpPr>
        <p:spPr/>
        <p:txBody>
          <a:bodyPr/>
          <a:lstStyle/>
          <a:p>
            <a:r>
              <a:rPr lang="fr-FR" dirty="0"/>
              <a:t>Direction des ressources humaines/Service Gestion/TERCO</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5</a:t>
            </a:fld>
            <a:endParaRPr lang="fr-FR" dirty="0"/>
          </a:p>
        </p:txBody>
      </p:sp>
      <p:sp>
        <p:nvSpPr>
          <p:cNvPr id="9" name="Espace réservé du texte 8"/>
          <p:cNvSpPr>
            <a:spLocks noGrp="1"/>
          </p:cNvSpPr>
          <p:nvPr>
            <p:ph type="body" sz="quarter" idx="16"/>
          </p:nvPr>
        </p:nvSpPr>
        <p:spPr>
          <a:xfrm>
            <a:off x="5220072" y="1281100"/>
            <a:ext cx="2520000" cy="229626"/>
          </a:xfrm>
        </p:spPr>
        <p:txBody>
          <a:bodyPr/>
          <a:lstStyle/>
          <a:p>
            <a:pPr algn="ctr">
              <a:spcAft>
                <a:spcPts val="0"/>
              </a:spcAft>
            </a:pPr>
            <a:r>
              <a:rPr lang="fr-FR" altLang="fr-FR" sz="1100" b="1" dirty="0">
                <a:ea typeface="Times New Roman" panose="02020603050405020304" pitchFamily="18" charset="0"/>
                <a:cs typeface="Times New Roman" panose="02020603050405020304" pitchFamily="18" charset="0"/>
              </a:rPr>
              <a:t>Catégorie B : 1er grade</a:t>
            </a:r>
            <a:endParaRPr lang="fr-FR" altLang="fr-FR" sz="1100" b="1" dirty="0"/>
          </a:p>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3279022473"/>
              </p:ext>
            </p:extLst>
          </p:nvPr>
        </p:nvGraphicFramePr>
        <p:xfrm>
          <a:off x="360000" y="1590605"/>
          <a:ext cx="2983701" cy="3036571"/>
        </p:xfrm>
        <a:graphic>
          <a:graphicData uri="http://schemas.openxmlformats.org/drawingml/2006/table">
            <a:tbl>
              <a:tblPr firstRow="1" firstCol="1" bandRow="1">
                <a:tableStyleId>{5C22544A-7EE6-4342-B048-85BDC9FD1C3A}</a:tableStyleId>
              </a:tblPr>
              <a:tblGrid>
                <a:gridCol w="516747">
                  <a:extLst>
                    <a:ext uri="{9D8B030D-6E8A-4147-A177-3AD203B41FA5}">
                      <a16:colId xmlns:a16="http://schemas.microsoft.com/office/drawing/2014/main" val="1218833081"/>
                    </a:ext>
                  </a:extLst>
                </a:gridCol>
                <a:gridCol w="477475">
                  <a:extLst>
                    <a:ext uri="{9D8B030D-6E8A-4147-A177-3AD203B41FA5}">
                      <a16:colId xmlns:a16="http://schemas.microsoft.com/office/drawing/2014/main" val="1712062756"/>
                    </a:ext>
                  </a:extLst>
                </a:gridCol>
                <a:gridCol w="477475">
                  <a:extLst>
                    <a:ext uri="{9D8B030D-6E8A-4147-A177-3AD203B41FA5}">
                      <a16:colId xmlns:a16="http://schemas.microsoft.com/office/drawing/2014/main" val="2780930886"/>
                    </a:ext>
                  </a:extLst>
                </a:gridCol>
                <a:gridCol w="875371">
                  <a:extLst>
                    <a:ext uri="{9D8B030D-6E8A-4147-A177-3AD203B41FA5}">
                      <a16:colId xmlns:a16="http://schemas.microsoft.com/office/drawing/2014/main" val="1426282012"/>
                    </a:ext>
                  </a:extLst>
                </a:gridCol>
                <a:gridCol w="636633">
                  <a:extLst>
                    <a:ext uri="{9D8B030D-6E8A-4147-A177-3AD203B41FA5}">
                      <a16:colId xmlns:a16="http://schemas.microsoft.com/office/drawing/2014/main" val="3225594112"/>
                    </a:ext>
                  </a:extLst>
                </a:gridCol>
              </a:tblGrid>
              <a:tr h="1125161">
                <a:tc>
                  <a:txBody>
                    <a:bodyPr/>
                    <a:lstStyle/>
                    <a:p>
                      <a:pPr algn="ctr">
                        <a:lnSpc>
                          <a:spcPct val="107000"/>
                        </a:lnSpc>
                        <a:spcAft>
                          <a:spcPts val="0"/>
                        </a:spcAft>
                      </a:pPr>
                      <a:r>
                        <a:rPr lang="fr-FR" sz="1050" dirty="0" err="1">
                          <a:effectLst/>
                        </a:rPr>
                        <a:t>Ech</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IB</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IM</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Durée de</a:t>
                      </a:r>
                      <a:br>
                        <a:rPr lang="fr-FR" sz="1050" dirty="0">
                          <a:effectLst/>
                        </a:rPr>
                      </a:br>
                      <a:r>
                        <a:rPr lang="fr-FR" sz="1050" dirty="0">
                          <a:effectLst/>
                        </a:rPr>
                        <a:t>l'échelon</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Durée du</a:t>
                      </a:r>
                      <a:br>
                        <a:rPr lang="fr-FR" sz="1050">
                          <a:effectLst/>
                        </a:rPr>
                      </a:br>
                      <a:r>
                        <a:rPr lang="fr-FR" sz="1050">
                          <a:effectLst/>
                        </a:rPr>
                        <a:t>grade</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227265966"/>
                  </a:ext>
                </a:extLst>
              </a:tr>
              <a:tr h="191141">
                <a:tc>
                  <a:txBody>
                    <a:bodyPr/>
                    <a:lstStyle/>
                    <a:p>
                      <a:pPr algn="ctr">
                        <a:lnSpc>
                          <a:spcPct val="107000"/>
                        </a:lnSpc>
                        <a:spcAft>
                          <a:spcPts val="0"/>
                        </a:spcAft>
                      </a:pPr>
                      <a:r>
                        <a:rPr lang="fr-FR" sz="1050">
                          <a:effectLst/>
                        </a:rPr>
                        <a:t>10</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558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473</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19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2404701060"/>
                  </a:ext>
                </a:extLst>
              </a:tr>
              <a:tr h="191141">
                <a:tc>
                  <a:txBody>
                    <a:bodyPr/>
                    <a:lstStyle/>
                    <a:p>
                      <a:pPr algn="ctr">
                        <a:lnSpc>
                          <a:spcPct val="107000"/>
                        </a:lnSpc>
                        <a:spcAft>
                          <a:spcPts val="0"/>
                        </a:spcAft>
                      </a:pPr>
                      <a:r>
                        <a:rPr lang="fr-FR" sz="1050">
                          <a:effectLst/>
                        </a:rPr>
                        <a:t>9</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525</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450</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3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16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3027011325"/>
                  </a:ext>
                </a:extLst>
              </a:tr>
              <a:tr h="191141">
                <a:tc>
                  <a:txBody>
                    <a:bodyPr/>
                    <a:lstStyle/>
                    <a:p>
                      <a:pPr algn="ctr">
                        <a:lnSpc>
                          <a:spcPct val="107000"/>
                        </a:lnSpc>
                        <a:spcAft>
                          <a:spcPts val="0"/>
                        </a:spcAft>
                      </a:pPr>
                      <a:r>
                        <a:rPr lang="fr-FR" sz="1050">
                          <a:effectLst/>
                        </a:rPr>
                        <a:t>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499</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430</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3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13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1399463634"/>
                  </a:ext>
                </a:extLst>
              </a:tr>
              <a:tr h="191141">
                <a:tc>
                  <a:txBody>
                    <a:bodyPr/>
                    <a:lstStyle/>
                    <a:p>
                      <a:pPr algn="ctr">
                        <a:lnSpc>
                          <a:spcPct val="107000"/>
                        </a:lnSpc>
                        <a:spcAft>
                          <a:spcPts val="0"/>
                        </a:spcAft>
                      </a:pPr>
                      <a:r>
                        <a:rPr lang="fr-FR" sz="1050">
                          <a:effectLst/>
                        </a:rPr>
                        <a:t>7</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478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a:effectLst/>
                        </a:rPr>
                        <a:t>415</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3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10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985441375"/>
                  </a:ext>
                </a:extLst>
              </a:tr>
              <a:tr h="191141">
                <a:tc>
                  <a:txBody>
                    <a:bodyPr/>
                    <a:lstStyle/>
                    <a:p>
                      <a:pPr algn="ctr">
                        <a:lnSpc>
                          <a:spcPct val="107000"/>
                        </a:lnSpc>
                        <a:spcAft>
                          <a:spcPts val="0"/>
                        </a:spcAft>
                      </a:pPr>
                      <a:r>
                        <a:rPr lang="fr-FR" sz="1050">
                          <a:effectLst/>
                        </a:rPr>
                        <a:t>6</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460</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403</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2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8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906623822"/>
                  </a:ext>
                </a:extLst>
              </a:tr>
              <a:tr h="191141">
                <a:tc>
                  <a:txBody>
                    <a:bodyPr/>
                    <a:lstStyle/>
                    <a:p>
                      <a:pPr algn="ctr">
                        <a:lnSpc>
                          <a:spcPct val="107000"/>
                        </a:lnSpc>
                        <a:spcAft>
                          <a:spcPts val="0"/>
                        </a:spcAft>
                      </a:pPr>
                      <a:r>
                        <a:rPr lang="fr-FR" sz="1050">
                          <a:effectLst/>
                        </a:rPr>
                        <a:t>5</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448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393</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2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6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1063734965"/>
                  </a:ext>
                </a:extLst>
              </a:tr>
              <a:tr h="191141">
                <a:tc>
                  <a:txBody>
                    <a:bodyPr/>
                    <a:lstStyle/>
                    <a:p>
                      <a:pPr algn="ctr">
                        <a:lnSpc>
                          <a:spcPct val="107000"/>
                        </a:lnSpc>
                        <a:spcAft>
                          <a:spcPts val="0"/>
                        </a:spcAft>
                      </a:pPr>
                      <a:r>
                        <a:rPr lang="fr-FR" sz="1050">
                          <a:effectLst/>
                        </a:rPr>
                        <a:t>4</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430</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380</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2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4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4117697498"/>
                  </a:ext>
                </a:extLst>
              </a:tr>
              <a:tr h="191141">
                <a:tc>
                  <a:txBody>
                    <a:bodyPr/>
                    <a:lstStyle/>
                    <a:p>
                      <a:pPr algn="ctr">
                        <a:lnSpc>
                          <a:spcPct val="107000"/>
                        </a:lnSpc>
                        <a:spcAft>
                          <a:spcPts val="0"/>
                        </a:spcAft>
                      </a:pPr>
                      <a:r>
                        <a:rPr lang="fr-FR" sz="1050">
                          <a:effectLst/>
                        </a:rPr>
                        <a:t>3</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412</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368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2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2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3558598277"/>
                  </a:ext>
                </a:extLst>
              </a:tr>
              <a:tr h="191141">
                <a:tc>
                  <a:txBody>
                    <a:bodyPr/>
                    <a:lstStyle/>
                    <a:p>
                      <a:pPr algn="ctr">
                        <a:lnSpc>
                          <a:spcPct val="107000"/>
                        </a:lnSpc>
                        <a:spcAft>
                          <a:spcPts val="0"/>
                        </a:spcAft>
                      </a:pPr>
                      <a:r>
                        <a:rPr lang="fr-FR" sz="1050">
                          <a:effectLst/>
                        </a:rPr>
                        <a:t>2</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397</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361</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1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1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595794393"/>
                  </a:ext>
                </a:extLst>
              </a:tr>
              <a:tr h="191141">
                <a:tc>
                  <a:txBody>
                    <a:bodyPr/>
                    <a:lstStyle/>
                    <a:p>
                      <a:pPr algn="ctr">
                        <a:lnSpc>
                          <a:spcPct val="107000"/>
                        </a:lnSpc>
                        <a:spcAft>
                          <a:spcPts val="0"/>
                        </a:spcAft>
                      </a:pPr>
                      <a:r>
                        <a:rPr lang="fr-FR" sz="1050" dirty="0">
                          <a:effectLst/>
                        </a:rPr>
                        <a:t>1</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388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a:effectLst/>
                        </a:rPr>
                        <a:t>355</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1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1973587220"/>
                  </a:ext>
                </a:extLst>
              </a:tr>
            </a:tbl>
          </a:graphicData>
        </a:graphic>
      </p:graphicFrame>
      <p:sp>
        <p:nvSpPr>
          <p:cNvPr id="10" name="Rectangle 1"/>
          <p:cNvSpPr>
            <a:spLocks noGrp="1" noChangeArrowheads="1"/>
          </p:cNvSpPr>
          <p:nvPr>
            <p:ph type="body" sz="quarter" idx="14"/>
          </p:nvPr>
        </p:nvSpPr>
        <p:spPr bwMode="auto">
          <a:xfrm>
            <a:off x="877952" y="1192110"/>
            <a:ext cx="179087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Catégorie C : 3</a:t>
            </a:r>
            <a:r>
              <a:rPr kumimoji="0" lang="fr-FR" altLang="fr-FR" sz="1100" b="1" i="0" u="none" strike="noStrike" cap="none" normalizeH="0" baseline="30000" dirty="0" smtClean="0">
                <a:ln>
                  <a:noFill/>
                </a:ln>
                <a:solidFill>
                  <a:schemeClr val="tx1"/>
                </a:solidFill>
                <a:effectLst/>
                <a:ea typeface="Times New Roman" panose="02020603050405020304" pitchFamily="18" charset="0"/>
                <a:cs typeface="Times New Roman" panose="02020603050405020304" pitchFamily="18" charset="0"/>
              </a:rPr>
              <a:t>ème</a:t>
            </a:r>
            <a:r>
              <a:rPr kumimoji="0" lang="fr-FR" altLang="fr-FR" sz="1100" b="1"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 grade</a:t>
            </a:r>
            <a:endParaRPr kumimoji="0" lang="fr-FR" altLang="fr-FR" sz="1100" b="0" i="0" u="none" strike="noStrike" cap="none" normalizeH="0" baseline="0" dirty="0" smtClean="0">
              <a:ln>
                <a:noFill/>
              </a:ln>
              <a:solidFill>
                <a:schemeClr val="tx1"/>
              </a:solidFill>
              <a:effectLst/>
            </a:endParaRPr>
          </a:p>
        </p:txBody>
      </p:sp>
      <p:graphicFrame>
        <p:nvGraphicFramePr>
          <p:cNvPr id="11" name="Tableau 10"/>
          <p:cNvGraphicFramePr>
            <a:graphicFrameLocks noGrp="1"/>
          </p:cNvGraphicFramePr>
          <p:nvPr>
            <p:extLst>
              <p:ext uri="{D42A27DB-BD31-4B8C-83A1-F6EECF244321}">
                <p14:modId xmlns:p14="http://schemas.microsoft.com/office/powerpoint/2010/main" val="1600773890"/>
              </p:ext>
            </p:extLst>
          </p:nvPr>
        </p:nvGraphicFramePr>
        <p:xfrm>
          <a:off x="4427985" y="1590604"/>
          <a:ext cx="3960439" cy="3033140"/>
        </p:xfrm>
        <a:graphic>
          <a:graphicData uri="http://schemas.openxmlformats.org/drawingml/2006/table">
            <a:tbl>
              <a:tblPr firstRow="1" firstCol="1" bandRow="1">
                <a:tableStyleId>{5C22544A-7EE6-4342-B048-85BDC9FD1C3A}</a:tableStyleId>
              </a:tblPr>
              <a:tblGrid>
                <a:gridCol w="576063">
                  <a:extLst>
                    <a:ext uri="{9D8B030D-6E8A-4147-A177-3AD203B41FA5}">
                      <a16:colId xmlns:a16="http://schemas.microsoft.com/office/drawing/2014/main" val="1341560823"/>
                    </a:ext>
                  </a:extLst>
                </a:gridCol>
                <a:gridCol w="720080">
                  <a:extLst>
                    <a:ext uri="{9D8B030D-6E8A-4147-A177-3AD203B41FA5}">
                      <a16:colId xmlns:a16="http://schemas.microsoft.com/office/drawing/2014/main" val="3669409418"/>
                    </a:ext>
                  </a:extLst>
                </a:gridCol>
                <a:gridCol w="792088">
                  <a:extLst>
                    <a:ext uri="{9D8B030D-6E8A-4147-A177-3AD203B41FA5}">
                      <a16:colId xmlns:a16="http://schemas.microsoft.com/office/drawing/2014/main" val="205772784"/>
                    </a:ext>
                  </a:extLst>
                </a:gridCol>
                <a:gridCol w="936104">
                  <a:extLst>
                    <a:ext uri="{9D8B030D-6E8A-4147-A177-3AD203B41FA5}">
                      <a16:colId xmlns:a16="http://schemas.microsoft.com/office/drawing/2014/main" val="1542073713"/>
                    </a:ext>
                  </a:extLst>
                </a:gridCol>
                <a:gridCol w="936104">
                  <a:extLst>
                    <a:ext uri="{9D8B030D-6E8A-4147-A177-3AD203B41FA5}">
                      <a16:colId xmlns:a16="http://schemas.microsoft.com/office/drawing/2014/main" val="20237870"/>
                    </a:ext>
                  </a:extLst>
                </a:gridCol>
              </a:tblGrid>
              <a:tr h="607101">
                <a:tc>
                  <a:txBody>
                    <a:bodyPr/>
                    <a:lstStyle/>
                    <a:p>
                      <a:pPr algn="ctr">
                        <a:lnSpc>
                          <a:spcPct val="107000"/>
                        </a:lnSpc>
                        <a:spcAft>
                          <a:spcPts val="0"/>
                        </a:spcAft>
                      </a:pPr>
                      <a:r>
                        <a:rPr lang="fr-FR" sz="1050" dirty="0" err="1">
                          <a:effectLst/>
                          <a:latin typeface="+mj-lt"/>
                        </a:rPr>
                        <a:t>Ech</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IB</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IM</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Durée de</a:t>
                      </a:r>
                      <a:br>
                        <a:rPr lang="fr-FR" sz="1050" dirty="0">
                          <a:effectLst/>
                          <a:latin typeface="+mj-lt"/>
                        </a:rPr>
                      </a:br>
                      <a:r>
                        <a:rPr lang="fr-FR" sz="1050" dirty="0">
                          <a:effectLst/>
                          <a:latin typeface="+mj-lt"/>
                        </a:rPr>
                        <a:t>l'échelon</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Durée du</a:t>
                      </a:r>
                      <a:br>
                        <a:rPr lang="fr-FR" sz="1050" dirty="0">
                          <a:effectLst/>
                          <a:latin typeface="+mj-lt"/>
                        </a:rPr>
                      </a:br>
                      <a:r>
                        <a:rPr lang="fr-FR" sz="1050" dirty="0">
                          <a:effectLst/>
                          <a:latin typeface="+mj-lt"/>
                        </a:rPr>
                        <a:t>grade</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869765943"/>
                  </a:ext>
                </a:extLst>
              </a:tr>
              <a:tr h="199445">
                <a:tc>
                  <a:txBody>
                    <a:bodyPr/>
                    <a:lstStyle/>
                    <a:p>
                      <a:pPr algn="ctr">
                        <a:lnSpc>
                          <a:spcPct val="107000"/>
                        </a:lnSpc>
                        <a:spcAft>
                          <a:spcPts val="0"/>
                        </a:spcAft>
                      </a:pPr>
                      <a:r>
                        <a:rPr lang="fr-FR" sz="1050">
                          <a:effectLst/>
                          <a:latin typeface="+mj-lt"/>
                        </a:rPr>
                        <a:t> 13</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597</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503</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nSpc>
                          <a:spcPct val="107000"/>
                        </a:lnSpc>
                      </a:pPr>
                      <a:endParaRPr lang="fr-FR" sz="1050">
                        <a:effectLst/>
                        <a:latin typeface="+mj-lt"/>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29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3523909522"/>
                  </a:ext>
                </a:extLst>
              </a:tr>
              <a:tr h="185836">
                <a:tc>
                  <a:txBody>
                    <a:bodyPr/>
                    <a:lstStyle/>
                    <a:p>
                      <a:pPr algn="ctr">
                        <a:lnSpc>
                          <a:spcPct val="107000"/>
                        </a:lnSpc>
                        <a:spcAft>
                          <a:spcPts val="0"/>
                        </a:spcAft>
                      </a:pPr>
                      <a:r>
                        <a:rPr lang="fr-FR" sz="1050">
                          <a:effectLst/>
                          <a:latin typeface="+mj-lt"/>
                        </a:rPr>
                        <a:t>12</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563</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477</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4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25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163600395"/>
                  </a:ext>
                </a:extLst>
              </a:tr>
              <a:tr h="132780">
                <a:tc>
                  <a:txBody>
                    <a:bodyPr/>
                    <a:lstStyle/>
                    <a:p>
                      <a:pPr algn="ctr">
                        <a:lnSpc>
                          <a:spcPct val="107000"/>
                        </a:lnSpc>
                        <a:spcAft>
                          <a:spcPts val="0"/>
                        </a:spcAft>
                      </a:pPr>
                      <a:r>
                        <a:rPr lang="fr-FR" sz="1050">
                          <a:effectLst/>
                          <a:latin typeface="+mj-lt"/>
                        </a:rPr>
                        <a:t>11</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538</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457</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3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22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986246689"/>
                  </a:ext>
                </a:extLst>
              </a:tr>
              <a:tr h="185836">
                <a:tc>
                  <a:txBody>
                    <a:bodyPr/>
                    <a:lstStyle/>
                    <a:p>
                      <a:pPr algn="ctr">
                        <a:lnSpc>
                          <a:spcPct val="107000"/>
                        </a:lnSpc>
                        <a:spcAft>
                          <a:spcPts val="0"/>
                        </a:spcAft>
                      </a:pPr>
                      <a:r>
                        <a:rPr lang="fr-FR" sz="1050">
                          <a:effectLst/>
                          <a:latin typeface="+mj-lt"/>
                        </a:rPr>
                        <a:t>10</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513</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441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3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19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830971611"/>
                  </a:ext>
                </a:extLst>
              </a:tr>
              <a:tr h="185836">
                <a:tc>
                  <a:txBody>
                    <a:bodyPr/>
                    <a:lstStyle/>
                    <a:p>
                      <a:pPr algn="ctr">
                        <a:lnSpc>
                          <a:spcPct val="107000"/>
                        </a:lnSpc>
                        <a:spcAft>
                          <a:spcPts val="0"/>
                        </a:spcAft>
                      </a:pPr>
                      <a:r>
                        <a:rPr lang="fr-FR" sz="1050">
                          <a:effectLst/>
                          <a:latin typeface="+mj-lt"/>
                        </a:rPr>
                        <a:t>9</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500</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431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3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16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851709691"/>
                  </a:ext>
                </a:extLst>
              </a:tr>
              <a:tr h="185836">
                <a:tc>
                  <a:txBody>
                    <a:bodyPr/>
                    <a:lstStyle/>
                    <a:p>
                      <a:pPr algn="ctr">
                        <a:lnSpc>
                          <a:spcPct val="107000"/>
                        </a:lnSpc>
                        <a:spcAft>
                          <a:spcPts val="0"/>
                        </a:spcAft>
                      </a:pPr>
                      <a:r>
                        <a:rPr lang="fr-FR" sz="1050">
                          <a:effectLst/>
                          <a:latin typeface="+mj-lt"/>
                        </a:rPr>
                        <a:t>8</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478</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415</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3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13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652834178"/>
                  </a:ext>
                </a:extLst>
              </a:tr>
              <a:tr h="185836">
                <a:tc>
                  <a:txBody>
                    <a:bodyPr/>
                    <a:lstStyle/>
                    <a:p>
                      <a:pPr algn="ctr">
                        <a:lnSpc>
                          <a:spcPct val="107000"/>
                        </a:lnSpc>
                        <a:spcAft>
                          <a:spcPts val="0"/>
                        </a:spcAft>
                      </a:pPr>
                      <a:r>
                        <a:rPr lang="fr-FR" sz="1050">
                          <a:effectLst/>
                          <a:latin typeface="+mj-lt"/>
                        </a:rPr>
                        <a:t>7</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452</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396</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2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10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716618337"/>
                  </a:ext>
                </a:extLst>
              </a:tr>
              <a:tr h="185836">
                <a:tc>
                  <a:txBody>
                    <a:bodyPr/>
                    <a:lstStyle/>
                    <a:p>
                      <a:pPr algn="ctr">
                        <a:lnSpc>
                          <a:spcPct val="107000"/>
                        </a:lnSpc>
                        <a:spcAft>
                          <a:spcPts val="0"/>
                        </a:spcAft>
                      </a:pPr>
                      <a:r>
                        <a:rPr lang="fr-FR" sz="1050">
                          <a:effectLst/>
                          <a:latin typeface="+mj-lt"/>
                        </a:rPr>
                        <a:t>6</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431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381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2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8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4021443561"/>
                  </a:ext>
                </a:extLst>
              </a:tr>
              <a:tr h="185836">
                <a:tc>
                  <a:txBody>
                    <a:bodyPr/>
                    <a:lstStyle/>
                    <a:p>
                      <a:pPr algn="ctr">
                        <a:lnSpc>
                          <a:spcPct val="107000"/>
                        </a:lnSpc>
                        <a:spcAft>
                          <a:spcPts val="0"/>
                        </a:spcAft>
                      </a:pPr>
                      <a:r>
                        <a:rPr lang="fr-FR" sz="1050">
                          <a:effectLst/>
                          <a:latin typeface="+mj-lt"/>
                        </a:rPr>
                        <a:t>5</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415</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369</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2 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6</a:t>
                      </a:r>
                      <a:r>
                        <a:rPr lang="fr-FR" sz="1050" dirty="0" smtClean="0">
                          <a:effectLst/>
                          <a:latin typeface="+mj-lt"/>
                        </a:rPr>
                        <a:t>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2381208789"/>
                  </a:ext>
                </a:extLst>
              </a:tr>
              <a:tr h="185836">
                <a:tc>
                  <a:txBody>
                    <a:bodyPr/>
                    <a:lstStyle/>
                    <a:p>
                      <a:pPr algn="ctr">
                        <a:lnSpc>
                          <a:spcPct val="107000"/>
                        </a:lnSpc>
                        <a:spcAft>
                          <a:spcPts val="0"/>
                        </a:spcAft>
                      </a:pPr>
                      <a:r>
                        <a:rPr lang="fr-FR" sz="1050">
                          <a:effectLst/>
                          <a:latin typeface="+mj-lt"/>
                        </a:rPr>
                        <a:t>4</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ea typeface="+mn-ea"/>
                          <a:cs typeface="+mn-cs"/>
                        </a:rPr>
                        <a:t>401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363</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4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935358083"/>
                  </a:ext>
                </a:extLst>
              </a:tr>
              <a:tr h="185836">
                <a:tc>
                  <a:txBody>
                    <a:bodyPr/>
                    <a:lstStyle/>
                    <a:p>
                      <a:pPr algn="ctr">
                        <a:lnSpc>
                          <a:spcPct val="107000"/>
                        </a:lnSpc>
                        <a:spcAft>
                          <a:spcPts val="0"/>
                        </a:spcAft>
                      </a:pPr>
                      <a:r>
                        <a:rPr lang="fr-FR" sz="1050">
                          <a:effectLst/>
                          <a:latin typeface="+mj-lt"/>
                        </a:rPr>
                        <a:t>3</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397</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361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3</a:t>
                      </a:r>
                      <a:r>
                        <a:rPr lang="fr-FR" sz="1050" dirty="0" smtClean="0">
                          <a:effectLst/>
                          <a:latin typeface="+mj-lt"/>
                        </a:rPr>
                        <a:t>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3762121549"/>
                  </a:ext>
                </a:extLst>
              </a:tr>
              <a:tr h="185836">
                <a:tc>
                  <a:txBody>
                    <a:bodyPr/>
                    <a:lstStyle/>
                    <a:p>
                      <a:pPr algn="ctr">
                        <a:lnSpc>
                          <a:spcPct val="107000"/>
                        </a:lnSpc>
                        <a:spcAft>
                          <a:spcPts val="0"/>
                        </a:spcAft>
                      </a:pPr>
                      <a:r>
                        <a:rPr lang="fr-FR" sz="1050">
                          <a:effectLst/>
                          <a:latin typeface="+mj-lt"/>
                        </a:rPr>
                        <a:t>2</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395</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359</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1</a:t>
                      </a:r>
                      <a:r>
                        <a:rPr lang="fr-FR" sz="1050" dirty="0" smtClean="0">
                          <a:effectLst/>
                          <a:latin typeface="+mj-lt"/>
                        </a:rPr>
                        <a:t>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2 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024790629"/>
                  </a:ext>
                </a:extLst>
              </a:tr>
              <a:tr h="185836">
                <a:tc>
                  <a:txBody>
                    <a:bodyPr/>
                    <a:lstStyle/>
                    <a:p>
                      <a:pPr algn="ctr">
                        <a:lnSpc>
                          <a:spcPct val="107000"/>
                        </a:lnSpc>
                        <a:spcAft>
                          <a:spcPts val="0"/>
                        </a:spcAft>
                      </a:pPr>
                      <a:r>
                        <a:rPr lang="fr-FR" sz="1050" dirty="0">
                          <a:effectLst/>
                          <a:latin typeface="+mj-lt"/>
                        </a:rPr>
                        <a:t>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389</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356</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nSpc>
                          <a:spcPct val="107000"/>
                        </a:lnSpc>
                      </a:pPr>
                      <a:endParaRPr lang="fr-FR" sz="1050" dirty="0">
                        <a:effectLst/>
                        <a:latin typeface="+mj-lt"/>
                        <a:cs typeface="Times New Roman" panose="02020603050405020304" pitchFamily="18" charset="0"/>
                      </a:endParaRPr>
                    </a:p>
                  </a:txBody>
                  <a:tcPr marL="5601" marR="5601" marT="5601" marB="5601" anchor="ctr"/>
                </a:tc>
                <a:extLst>
                  <a:ext uri="{0D108BD9-81ED-4DB2-BD59-A6C34878D82A}">
                    <a16:rowId xmlns:a16="http://schemas.microsoft.com/office/drawing/2014/main" val="2673289813"/>
                  </a:ext>
                </a:extLst>
              </a:tr>
            </a:tbl>
          </a:graphicData>
        </a:graphic>
      </p:graphicFrame>
      <p:cxnSp>
        <p:nvCxnSpPr>
          <p:cNvPr id="14" name="Connecteur droit avec flèche 13"/>
          <p:cNvCxnSpPr/>
          <p:nvPr/>
        </p:nvCxnSpPr>
        <p:spPr>
          <a:xfrm flipV="1">
            <a:off x="3347864" y="3579862"/>
            <a:ext cx="1296144" cy="432048"/>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V="1">
            <a:off x="3343701" y="3363838"/>
            <a:ext cx="1300307" cy="432048"/>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V="1">
            <a:off x="3343701" y="3219822"/>
            <a:ext cx="1300307" cy="360040"/>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flipV="1">
            <a:off x="3343701" y="3219822"/>
            <a:ext cx="1300307" cy="144016"/>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V="1">
            <a:off x="3343701" y="2957544"/>
            <a:ext cx="1261143" cy="263419"/>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flipV="1">
            <a:off x="3343701" y="2667642"/>
            <a:ext cx="1261143" cy="343320"/>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flipV="1">
            <a:off x="3344844" y="2503467"/>
            <a:ext cx="1260000" cy="310061"/>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0660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11760" y="339502"/>
            <a:ext cx="6336704" cy="504056"/>
          </a:xfrm>
        </p:spPr>
        <p:txBody>
          <a:bodyPr/>
          <a:lstStyle/>
          <a:p>
            <a:r>
              <a:rPr lang="fr-FR" sz="2000" dirty="0" smtClean="0"/>
              <a:t>Rappel des conditions de reclassement de C en B</a:t>
            </a:r>
            <a:endParaRPr lang="fr-FR" sz="2000" dirty="0"/>
          </a:p>
        </p:txBody>
      </p:sp>
      <p:sp>
        <p:nvSpPr>
          <p:cNvPr id="3" name="Espace réservé de la date 2"/>
          <p:cNvSpPr>
            <a:spLocks noGrp="1"/>
          </p:cNvSpPr>
          <p:nvPr>
            <p:ph type="dt" sz="half" idx="10"/>
          </p:nvPr>
        </p:nvSpPr>
        <p:spPr/>
        <p:txBody>
          <a:bodyPr/>
          <a:lstStyle/>
          <a:p>
            <a:pPr algn="r"/>
            <a:r>
              <a:rPr lang="fr-FR" cap="all" dirty="0" smtClean="0"/>
              <a:t>Février 2023</a:t>
            </a:r>
            <a:endParaRPr lang="fr-FR" cap="all" dirty="0"/>
          </a:p>
        </p:txBody>
      </p:sp>
      <p:sp>
        <p:nvSpPr>
          <p:cNvPr id="4" name="Espace réservé du pied de page 3"/>
          <p:cNvSpPr>
            <a:spLocks noGrp="1"/>
          </p:cNvSpPr>
          <p:nvPr>
            <p:ph type="ftr" sz="quarter" idx="11"/>
          </p:nvPr>
        </p:nvSpPr>
        <p:spPr/>
        <p:txBody>
          <a:bodyPr/>
          <a:lstStyle/>
          <a:p>
            <a:r>
              <a:rPr lang="fr-FR" dirty="0"/>
              <a:t>Direction des ressources humaines/Service Gestion/TERCO</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6</a:t>
            </a:fld>
            <a:endParaRPr lang="fr-FR" dirty="0"/>
          </a:p>
        </p:txBody>
      </p:sp>
      <p:sp>
        <p:nvSpPr>
          <p:cNvPr id="9" name="Espace réservé du texte 8"/>
          <p:cNvSpPr>
            <a:spLocks noGrp="1"/>
          </p:cNvSpPr>
          <p:nvPr>
            <p:ph type="body" sz="quarter" idx="16"/>
          </p:nvPr>
        </p:nvSpPr>
        <p:spPr>
          <a:xfrm>
            <a:off x="5148204" y="1228773"/>
            <a:ext cx="2520000" cy="238999"/>
          </a:xfrm>
        </p:spPr>
        <p:txBody>
          <a:bodyPr/>
          <a:lstStyle/>
          <a:p>
            <a:pPr algn="ctr"/>
            <a:r>
              <a:rPr lang="fr-FR" altLang="fr-FR" sz="1100" b="1" dirty="0">
                <a:ea typeface="Times New Roman" panose="02020603050405020304" pitchFamily="18" charset="0"/>
                <a:cs typeface="Times New Roman" panose="02020603050405020304" pitchFamily="18" charset="0"/>
              </a:rPr>
              <a:t>Catégorie B : 1er grade</a:t>
            </a:r>
            <a:endParaRPr lang="fr-FR" altLang="fr-FR" sz="1100" dirty="0"/>
          </a:p>
          <a:p>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1918042973"/>
              </p:ext>
            </p:extLst>
          </p:nvPr>
        </p:nvGraphicFramePr>
        <p:xfrm>
          <a:off x="360000" y="1590605"/>
          <a:ext cx="2987864" cy="3058813"/>
        </p:xfrm>
        <a:graphic>
          <a:graphicData uri="http://schemas.openxmlformats.org/drawingml/2006/table">
            <a:tbl>
              <a:tblPr firstRow="1" firstCol="1" bandRow="1">
                <a:tableStyleId>{5C22544A-7EE6-4342-B048-85BDC9FD1C3A}</a:tableStyleId>
              </a:tblPr>
              <a:tblGrid>
                <a:gridCol w="516747">
                  <a:extLst>
                    <a:ext uri="{9D8B030D-6E8A-4147-A177-3AD203B41FA5}">
                      <a16:colId xmlns:a16="http://schemas.microsoft.com/office/drawing/2014/main" val="1218833081"/>
                    </a:ext>
                  </a:extLst>
                </a:gridCol>
                <a:gridCol w="477475">
                  <a:extLst>
                    <a:ext uri="{9D8B030D-6E8A-4147-A177-3AD203B41FA5}">
                      <a16:colId xmlns:a16="http://schemas.microsoft.com/office/drawing/2014/main" val="1712062756"/>
                    </a:ext>
                  </a:extLst>
                </a:gridCol>
                <a:gridCol w="477475">
                  <a:extLst>
                    <a:ext uri="{9D8B030D-6E8A-4147-A177-3AD203B41FA5}">
                      <a16:colId xmlns:a16="http://schemas.microsoft.com/office/drawing/2014/main" val="2780930886"/>
                    </a:ext>
                  </a:extLst>
                </a:gridCol>
                <a:gridCol w="875371">
                  <a:extLst>
                    <a:ext uri="{9D8B030D-6E8A-4147-A177-3AD203B41FA5}">
                      <a16:colId xmlns:a16="http://schemas.microsoft.com/office/drawing/2014/main" val="1426282012"/>
                    </a:ext>
                  </a:extLst>
                </a:gridCol>
                <a:gridCol w="640796">
                  <a:extLst>
                    <a:ext uri="{9D8B030D-6E8A-4147-A177-3AD203B41FA5}">
                      <a16:colId xmlns:a16="http://schemas.microsoft.com/office/drawing/2014/main" val="3225594112"/>
                    </a:ext>
                  </a:extLst>
                </a:gridCol>
              </a:tblGrid>
              <a:tr h="765121">
                <a:tc>
                  <a:txBody>
                    <a:bodyPr/>
                    <a:lstStyle/>
                    <a:p>
                      <a:pPr algn="ctr">
                        <a:lnSpc>
                          <a:spcPct val="107000"/>
                        </a:lnSpc>
                        <a:spcAft>
                          <a:spcPts val="0"/>
                        </a:spcAft>
                      </a:pPr>
                      <a:r>
                        <a:rPr lang="fr-FR" sz="1050" dirty="0" err="1">
                          <a:effectLst/>
                        </a:rPr>
                        <a:t>Ech</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IB</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IM</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Durée de</a:t>
                      </a:r>
                      <a:br>
                        <a:rPr lang="fr-FR" sz="1050" dirty="0">
                          <a:effectLst/>
                        </a:rPr>
                      </a:br>
                      <a:r>
                        <a:rPr lang="fr-FR" sz="1050" dirty="0">
                          <a:effectLst/>
                        </a:rPr>
                        <a:t>l'échelon</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Durée du</a:t>
                      </a:r>
                      <a:br>
                        <a:rPr lang="fr-FR" sz="1050">
                          <a:effectLst/>
                        </a:rPr>
                      </a:br>
                      <a:r>
                        <a:rPr lang="fr-FR" sz="1050">
                          <a:effectLst/>
                        </a:rPr>
                        <a:t>grade</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227265966"/>
                  </a:ext>
                </a:extLst>
              </a:tr>
              <a:tr h="191141">
                <a:tc>
                  <a:txBody>
                    <a:bodyPr/>
                    <a:lstStyle/>
                    <a:p>
                      <a:pPr algn="ct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12</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486</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420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20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2801975913"/>
                  </a:ext>
                </a:extLst>
              </a:tr>
              <a:tr h="191141">
                <a:tc>
                  <a:txBody>
                    <a:bodyPr/>
                    <a:lstStyle/>
                    <a:p>
                      <a:pPr algn="ct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11</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473</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412</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4a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16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1854912816"/>
                  </a:ext>
                </a:extLst>
              </a:tr>
              <a:tr h="191141">
                <a:tc>
                  <a:txBody>
                    <a:bodyPr/>
                    <a:lstStyle/>
                    <a:p>
                      <a:pPr algn="ctr">
                        <a:lnSpc>
                          <a:spcPct val="107000"/>
                        </a:lnSpc>
                        <a:spcAft>
                          <a:spcPts val="0"/>
                        </a:spcAft>
                      </a:pPr>
                      <a:r>
                        <a:rPr lang="fr-FR" sz="1050" dirty="0">
                          <a:effectLst/>
                        </a:rPr>
                        <a:t>10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461</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404</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latin typeface="Calibri" panose="020F0502020204030204" pitchFamily="34" charset="0"/>
                          <a:ea typeface="Calibri" panose="020F0502020204030204" pitchFamily="34" charset="0"/>
                          <a:cs typeface="Times New Roman" panose="02020603050405020304" pitchFamily="18" charset="0"/>
                        </a:rPr>
                        <a:t>3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rPr>
                        <a:t>13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2404701060"/>
                  </a:ext>
                </a:extLst>
              </a:tr>
              <a:tr h="191141">
                <a:tc>
                  <a:txBody>
                    <a:bodyPr/>
                    <a:lstStyle/>
                    <a:p>
                      <a:pPr algn="ctr">
                        <a:lnSpc>
                          <a:spcPct val="107000"/>
                        </a:lnSpc>
                        <a:spcAft>
                          <a:spcPts val="0"/>
                        </a:spcAft>
                      </a:pPr>
                      <a:r>
                        <a:rPr lang="fr-FR" sz="1050">
                          <a:effectLst/>
                        </a:rPr>
                        <a:t>9</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446</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latin typeface="+mn-lt"/>
                          <a:ea typeface="+mn-ea"/>
                          <a:cs typeface="+mn-cs"/>
                        </a:rPr>
                        <a:t>392</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3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rPr>
                        <a:t>10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3027011325"/>
                  </a:ext>
                </a:extLst>
              </a:tr>
              <a:tr h="191141">
                <a:tc>
                  <a:txBody>
                    <a:bodyPr/>
                    <a:lstStyle/>
                    <a:p>
                      <a:pPr algn="ctr">
                        <a:lnSpc>
                          <a:spcPct val="107000"/>
                        </a:lnSpc>
                        <a:spcAft>
                          <a:spcPts val="0"/>
                        </a:spcAft>
                      </a:pPr>
                      <a:r>
                        <a:rPr lang="fr-FR" sz="1050">
                          <a:effectLst/>
                        </a:rPr>
                        <a:t>8</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430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latin typeface="+mn-lt"/>
                          <a:ea typeface="+mn-ea"/>
                          <a:cs typeface="+mn-cs"/>
                        </a:rPr>
                        <a:t>380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2</a:t>
                      </a:r>
                      <a:r>
                        <a:rPr lang="fr-FR" sz="1050" dirty="0" smtClean="0">
                          <a:effectLst/>
                        </a:rPr>
                        <a:t>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rPr>
                        <a:t>8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1399463634"/>
                  </a:ext>
                </a:extLst>
              </a:tr>
              <a:tr h="191141">
                <a:tc>
                  <a:txBody>
                    <a:bodyPr/>
                    <a:lstStyle/>
                    <a:p>
                      <a:pPr algn="ctr">
                        <a:lnSpc>
                          <a:spcPct val="107000"/>
                        </a:lnSpc>
                        <a:spcAft>
                          <a:spcPts val="0"/>
                        </a:spcAft>
                      </a:pPr>
                      <a:r>
                        <a:rPr lang="fr-FR" sz="1050">
                          <a:effectLst/>
                        </a:rPr>
                        <a:t>7</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416</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latin typeface="+mn-lt"/>
                          <a:ea typeface="+mn-ea"/>
                          <a:cs typeface="+mn-cs"/>
                        </a:rPr>
                        <a:t>370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2</a:t>
                      </a:r>
                      <a:r>
                        <a:rPr lang="fr-FR" sz="1050" dirty="0" smtClean="0">
                          <a:effectLst/>
                        </a:rPr>
                        <a:t>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rPr>
                        <a:t>6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985441375"/>
                  </a:ext>
                </a:extLst>
              </a:tr>
              <a:tr h="191141">
                <a:tc>
                  <a:txBody>
                    <a:bodyPr/>
                    <a:lstStyle/>
                    <a:p>
                      <a:pPr algn="ctr">
                        <a:lnSpc>
                          <a:spcPct val="107000"/>
                        </a:lnSpc>
                        <a:spcAft>
                          <a:spcPts val="0"/>
                        </a:spcAft>
                      </a:pPr>
                      <a:r>
                        <a:rPr lang="fr-FR" sz="1050">
                          <a:effectLst/>
                        </a:rPr>
                        <a:t>6</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404</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latin typeface="+mn-lt"/>
                          <a:ea typeface="+mn-ea"/>
                          <a:cs typeface="+mn-cs"/>
                        </a:rPr>
                        <a:t>365</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1</a:t>
                      </a:r>
                      <a:r>
                        <a:rPr lang="fr-FR" sz="1050" dirty="0" smtClean="0">
                          <a:effectLst/>
                        </a:rPr>
                        <a:t>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5</a:t>
                      </a:r>
                      <a:r>
                        <a:rPr lang="fr-FR" sz="1050" dirty="0" smtClean="0">
                          <a:effectLst/>
                        </a:rPr>
                        <a:t>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906623822"/>
                  </a:ext>
                </a:extLst>
              </a:tr>
              <a:tr h="191141">
                <a:tc>
                  <a:txBody>
                    <a:bodyPr/>
                    <a:lstStyle/>
                    <a:p>
                      <a:pPr algn="ctr">
                        <a:lnSpc>
                          <a:spcPct val="107000"/>
                        </a:lnSpc>
                        <a:spcAft>
                          <a:spcPts val="0"/>
                        </a:spcAft>
                      </a:pPr>
                      <a:r>
                        <a:rPr lang="fr-FR" sz="1050">
                          <a:effectLst/>
                        </a:rPr>
                        <a:t>5</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latin typeface="+mn-lt"/>
                          <a:ea typeface="+mn-ea"/>
                          <a:cs typeface="+mn-cs"/>
                        </a:rPr>
                        <a:t>396</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360</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1</a:t>
                      </a:r>
                      <a:r>
                        <a:rPr lang="fr-FR" sz="1050" dirty="0" smtClean="0">
                          <a:effectLst/>
                        </a:rPr>
                        <a:t>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4</a:t>
                      </a:r>
                      <a:r>
                        <a:rPr lang="fr-FR" sz="1050" dirty="0" smtClean="0">
                          <a:effectLst/>
                        </a:rPr>
                        <a:t>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1063734965"/>
                  </a:ext>
                </a:extLst>
              </a:tr>
              <a:tr h="191141">
                <a:tc>
                  <a:txBody>
                    <a:bodyPr/>
                    <a:lstStyle/>
                    <a:p>
                      <a:pPr algn="ctr">
                        <a:lnSpc>
                          <a:spcPct val="107000"/>
                        </a:lnSpc>
                        <a:spcAft>
                          <a:spcPts val="0"/>
                        </a:spcAft>
                      </a:pPr>
                      <a:r>
                        <a:rPr lang="fr-FR" sz="1050">
                          <a:effectLst/>
                        </a:rPr>
                        <a:t>4</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387</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354</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1</a:t>
                      </a:r>
                      <a:r>
                        <a:rPr lang="fr-FR" sz="1050" dirty="0" smtClean="0">
                          <a:effectLst/>
                        </a:rPr>
                        <a:t>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3</a:t>
                      </a:r>
                      <a:r>
                        <a:rPr lang="fr-FR" sz="1050" dirty="0" smtClean="0">
                          <a:effectLst/>
                        </a:rPr>
                        <a:t>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4117697498"/>
                  </a:ext>
                </a:extLst>
              </a:tr>
              <a:tr h="191141">
                <a:tc>
                  <a:txBody>
                    <a:bodyPr/>
                    <a:lstStyle/>
                    <a:p>
                      <a:pPr algn="ctr">
                        <a:lnSpc>
                          <a:spcPct val="107000"/>
                        </a:lnSpc>
                        <a:spcAft>
                          <a:spcPts val="0"/>
                        </a:spcAft>
                      </a:pPr>
                      <a:r>
                        <a:rPr lang="fr-FR" sz="1050">
                          <a:effectLst/>
                        </a:rPr>
                        <a:t>3</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376</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346</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smtClean="0">
                          <a:effectLst/>
                        </a:rPr>
                        <a:t>1 </a:t>
                      </a:r>
                      <a:r>
                        <a:rPr lang="fr-FR" sz="1050" dirty="0">
                          <a:effectLst/>
                        </a:rPr>
                        <a:t>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2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3558598277"/>
                  </a:ext>
                </a:extLst>
              </a:tr>
              <a:tr h="191141">
                <a:tc>
                  <a:txBody>
                    <a:bodyPr/>
                    <a:lstStyle/>
                    <a:p>
                      <a:pPr algn="ctr">
                        <a:lnSpc>
                          <a:spcPct val="107000"/>
                        </a:lnSpc>
                        <a:spcAft>
                          <a:spcPts val="0"/>
                        </a:spcAft>
                      </a:pPr>
                      <a:r>
                        <a:rPr lang="fr-FR" sz="1050">
                          <a:effectLst/>
                        </a:rPr>
                        <a:t>2</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371</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343</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1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1 a</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595794393"/>
                  </a:ext>
                </a:extLst>
              </a:tr>
              <a:tr h="191141">
                <a:tc>
                  <a:txBody>
                    <a:bodyPr/>
                    <a:lstStyle/>
                    <a:p>
                      <a:pPr algn="ctr">
                        <a:lnSpc>
                          <a:spcPct val="107000"/>
                        </a:lnSpc>
                        <a:spcAft>
                          <a:spcPts val="0"/>
                        </a:spcAft>
                      </a:pPr>
                      <a:r>
                        <a:rPr lang="fr-FR" sz="1050" dirty="0">
                          <a:effectLst/>
                        </a:rPr>
                        <a:t>1</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368</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nSpc>
                          <a:spcPct val="107000"/>
                        </a:lnSpc>
                        <a:spcAft>
                          <a:spcPts val="0"/>
                        </a:spcAft>
                      </a:pPr>
                      <a:r>
                        <a:rPr lang="fr-FR" sz="1050" dirty="0" smtClean="0">
                          <a:effectLst/>
                        </a:rPr>
                        <a:t>341</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a:effectLst/>
                        </a:rPr>
                        <a:t>1 a</a:t>
                      </a:r>
                      <a:endParaRPr lang="fr-FR" sz="105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tc>
                  <a:txBody>
                    <a:bodyPr/>
                    <a:lstStyle/>
                    <a:p>
                      <a:pPr algn="ctr">
                        <a:lnSpc>
                          <a:spcPct val="107000"/>
                        </a:lnSpc>
                        <a:spcAft>
                          <a:spcPts val="0"/>
                        </a:spcAft>
                      </a:pPr>
                      <a:r>
                        <a:rPr lang="fr-FR" sz="1050" dirty="0">
                          <a:effectLst/>
                        </a:rPr>
                        <a:t>-</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4411" marR="64411" marT="0" marB="0" anchor="ctr"/>
                </a:tc>
                <a:extLst>
                  <a:ext uri="{0D108BD9-81ED-4DB2-BD59-A6C34878D82A}">
                    <a16:rowId xmlns:a16="http://schemas.microsoft.com/office/drawing/2014/main" val="1973587220"/>
                  </a:ext>
                </a:extLst>
              </a:tr>
            </a:tbl>
          </a:graphicData>
        </a:graphic>
      </p:graphicFrame>
      <p:sp>
        <p:nvSpPr>
          <p:cNvPr id="10" name="Rectangle 1"/>
          <p:cNvSpPr>
            <a:spLocks noGrp="1" noChangeArrowheads="1"/>
          </p:cNvSpPr>
          <p:nvPr>
            <p:ph type="body" sz="quarter" idx="14"/>
          </p:nvPr>
        </p:nvSpPr>
        <p:spPr bwMode="auto">
          <a:xfrm>
            <a:off x="899592" y="1206162"/>
            <a:ext cx="174759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Catégorie</a:t>
            </a:r>
            <a:r>
              <a:rPr kumimoji="0" lang="fr-FR" altLang="fr-FR" b="1"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 C : 2</a:t>
            </a:r>
            <a:r>
              <a:rPr kumimoji="0" lang="fr-FR" altLang="fr-FR" b="1" i="0" u="none" strike="noStrike" cap="none" normalizeH="0" baseline="30000" dirty="0" smtClean="0">
                <a:ln>
                  <a:noFill/>
                </a:ln>
                <a:solidFill>
                  <a:schemeClr val="tx1"/>
                </a:solidFill>
                <a:effectLst/>
                <a:ea typeface="Times New Roman" panose="02020603050405020304" pitchFamily="18" charset="0"/>
                <a:cs typeface="Times New Roman" panose="02020603050405020304" pitchFamily="18" charset="0"/>
              </a:rPr>
              <a:t>ème</a:t>
            </a:r>
            <a:r>
              <a:rPr kumimoji="0" lang="fr-FR" altLang="fr-FR" b="1"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 grade</a:t>
            </a:r>
            <a:endParaRPr kumimoji="0" lang="fr-FR" altLang="fr-FR" b="0" i="0" u="none" strike="noStrike" cap="none" normalizeH="0" baseline="0" dirty="0" smtClean="0">
              <a:ln>
                <a:noFill/>
              </a:ln>
              <a:solidFill>
                <a:schemeClr val="tx1"/>
              </a:solidFill>
              <a:effectLst/>
            </a:endParaRPr>
          </a:p>
        </p:txBody>
      </p:sp>
      <p:graphicFrame>
        <p:nvGraphicFramePr>
          <p:cNvPr id="11" name="Tableau 10"/>
          <p:cNvGraphicFramePr>
            <a:graphicFrameLocks noGrp="1"/>
          </p:cNvGraphicFramePr>
          <p:nvPr>
            <p:extLst>
              <p:ext uri="{D42A27DB-BD31-4B8C-83A1-F6EECF244321}">
                <p14:modId xmlns:p14="http://schemas.microsoft.com/office/powerpoint/2010/main" val="1600773890"/>
              </p:ext>
            </p:extLst>
          </p:nvPr>
        </p:nvGraphicFramePr>
        <p:xfrm>
          <a:off x="4427985" y="1590604"/>
          <a:ext cx="3960439" cy="3033140"/>
        </p:xfrm>
        <a:graphic>
          <a:graphicData uri="http://schemas.openxmlformats.org/drawingml/2006/table">
            <a:tbl>
              <a:tblPr firstRow="1" firstCol="1" bandRow="1">
                <a:tableStyleId>{5C22544A-7EE6-4342-B048-85BDC9FD1C3A}</a:tableStyleId>
              </a:tblPr>
              <a:tblGrid>
                <a:gridCol w="576063">
                  <a:extLst>
                    <a:ext uri="{9D8B030D-6E8A-4147-A177-3AD203B41FA5}">
                      <a16:colId xmlns:a16="http://schemas.microsoft.com/office/drawing/2014/main" val="1341560823"/>
                    </a:ext>
                  </a:extLst>
                </a:gridCol>
                <a:gridCol w="720080">
                  <a:extLst>
                    <a:ext uri="{9D8B030D-6E8A-4147-A177-3AD203B41FA5}">
                      <a16:colId xmlns:a16="http://schemas.microsoft.com/office/drawing/2014/main" val="3669409418"/>
                    </a:ext>
                  </a:extLst>
                </a:gridCol>
                <a:gridCol w="792088">
                  <a:extLst>
                    <a:ext uri="{9D8B030D-6E8A-4147-A177-3AD203B41FA5}">
                      <a16:colId xmlns:a16="http://schemas.microsoft.com/office/drawing/2014/main" val="205772784"/>
                    </a:ext>
                  </a:extLst>
                </a:gridCol>
                <a:gridCol w="936104">
                  <a:extLst>
                    <a:ext uri="{9D8B030D-6E8A-4147-A177-3AD203B41FA5}">
                      <a16:colId xmlns:a16="http://schemas.microsoft.com/office/drawing/2014/main" val="1542073713"/>
                    </a:ext>
                  </a:extLst>
                </a:gridCol>
                <a:gridCol w="936104">
                  <a:extLst>
                    <a:ext uri="{9D8B030D-6E8A-4147-A177-3AD203B41FA5}">
                      <a16:colId xmlns:a16="http://schemas.microsoft.com/office/drawing/2014/main" val="20237870"/>
                    </a:ext>
                  </a:extLst>
                </a:gridCol>
              </a:tblGrid>
              <a:tr h="607101">
                <a:tc>
                  <a:txBody>
                    <a:bodyPr/>
                    <a:lstStyle/>
                    <a:p>
                      <a:pPr algn="ctr">
                        <a:lnSpc>
                          <a:spcPct val="107000"/>
                        </a:lnSpc>
                        <a:spcAft>
                          <a:spcPts val="0"/>
                        </a:spcAft>
                      </a:pPr>
                      <a:r>
                        <a:rPr lang="fr-FR" sz="1050" dirty="0" err="1">
                          <a:effectLst/>
                          <a:latin typeface="+mj-lt"/>
                        </a:rPr>
                        <a:t>Ech</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IB</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IM</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Durée de</a:t>
                      </a:r>
                      <a:br>
                        <a:rPr lang="fr-FR" sz="1050" dirty="0">
                          <a:effectLst/>
                          <a:latin typeface="+mj-lt"/>
                        </a:rPr>
                      </a:br>
                      <a:r>
                        <a:rPr lang="fr-FR" sz="1050" dirty="0">
                          <a:effectLst/>
                          <a:latin typeface="+mj-lt"/>
                        </a:rPr>
                        <a:t>l'échelon</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Durée du</a:t>
                      </a:r>
                      <a:br>
                        <a:rPr lang="fr-FR" sz="1050" dirty="0">
                          <a:effectLst/>
                          <a:latin typeface="+mj-lt"/>
                        </a:rPr>
                      </a:br>
                      <a:r>
                        <a:rPr lang="fr-FR" sz="1050" dirty="0">
                          <a:effectLst/>
                          <a:latin typeface="+mj-lt"/>
                        </a:rPr>
                        <a:t>grade</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869765943"/>
                  </a:ext>
                </a:extLst>
              </a:tr>
              <a:tr h="199445">
                <a:tc>
                  <a:txBody>
                    <a:bodyPr/>
                    <a:lstStyle/>
                    <a:p>
                      <a:pPr algn="ctr">
                        <a:lnSpc>
                          <a:spcPct val="107000"/>
                        </a:lnSpc>
                        <a:spcAft>
                          <a:spcPts val="0"/>
                        </a:spcAft>
                      </a:pPr>
                      <a:r>
                        <a:rPr lang="fr-FR" sz="1050">
                          <a:effectLst/>
                          <a:latin typeface="+mj-lt"/>
                        </a:rPr>
                        <a:t> 13</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597</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503</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nSpc>
                          <a:spcPct val="107000"/>
                        </a:lnSpc>
                      </a:pPr>
                      <a:endParaRPr lang="fr-FR" sz="1050">
                        <a:effectLst/>
                        <a:latin typeface="+mj-lt"/>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29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3523909522"/>
                  </a:ext>
                </a:extLst>
              </a:tr>
              <a:tr h="185836">
                <a:tc>
                  <a:txBody>
                    <a:bodyPr/>
                    <a:lstStyle/>
                    <a:p>
                      <a:pPr algn="ctr">
                        <a:lnSpc>
                          <a:spcPct val="107000"/>
                        </a:lnSpc>
                        <a:spcAft>
                          <a:spcPts val="0"/>
                        </a:spcAft>
                      </a:pPr>
                      <a:r>
                        <a:rPr lang="fr-FR" sz="1050">
                          <a:effectLst/>
                          <a:latin typeface="+mj-lt"/>
                        </a:rPr>
                        <a:t>12</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563</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477</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4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25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163600395"/>
                  </a:ext>
                </a:extLst>
              </a:tr>
              <a:tr h="132780">
                <a:tc>
                  <a:txBody>
                    <a:bodyPr/>
                    <a:lstStyle/>
                    <a:p>
                      <a:pPr algn="ctr">
                        <a:lnSpc>
                          <a:spcPct val="107000"/>
                        </a:lnSpc>
                        <a:spcAft>
                          <a:spcPts val="0"/>
                        </a:spcAft>
                      </a:pPr>
                      <a:r>
                        <a:rPr lang="fr-FR" sz="1050">
                          <a:effectLst/>
                          <a:latin typeface="+mj-lt"/>
                        </a:rPr>
                        <a:t>11</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538</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457</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3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22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986246689"/>
                  </a:ext>
                </a:extLst>
              </a:tr>
              <a:tr h="185836">
                <a:tc>
                  <a:txBody>
                    <a:bodyPr/>
                    <a:lstStyle/>
                    <a:p>
                      <a:pPr algn="ctr">
                        <a:lnSpc>
                          <a:spcPct val="107000"/>
                        </a:lnSpc>
                        <a:spcAft>
                          <a:spcPts val="0"/>
                        </a:spcAft>
                      </a:pPr>
                      <a:r>
                        <a:rPr lang="fr-FR" sz="1050">
                          <a:effectLst/>
                          <a:latin typeface="+mj-lt"/>
                        </a:rPr>
                        <a:t>10</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513</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441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3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19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830971611"/>
                  </a:ext>
                </a:extLst>
              </a:tr>
              <a:tr h="185836">
                <a:tc>
                  <a:txBody>
                    <a:bodyPr/>
                    <a:lstStyle/>
                    <a:p>
                      <a:pPr algn="ctr">
                        <a:lnSpc>
                          <a:spcPct val="107000"/>
                        </a:lnSpc>
                        <a:spcAft>
                          <a:spcPts val="0"/>
                        </a:spcAft>
                      </a:pPr>
                      <a:r>
                        <a:rPr lang="fr-FR" sz="1050">
                          <a:effectLst/>
                          <a:latin typeface="+mj-lt"/>
                        </a:rPr>
                        <a:t>9</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500</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431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3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16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851709691"/>
                  </a:ext>
                </a:extLst>
              </a:tr>
              <a:tr h="185836">
                <a:tc>
                  <a:txBody>
                    <a:bodyPr/>
                    <a:lstStyle/>
                    <a:p>
                      <a:pPr algn="ctr">
                        <a:lnSpc>
                          <a:spcPct val="107000"/>
                        </a:lnSpc>
                        <a:spcAft>
                          <a:spcPts val="0"/>
                        </a:spcAft>
                      </a:pPr>
                      <a:r>
                        <a:rPr lang="fr-FR" sz="1050">
                          <a:effectLst/>
                          <a:latin typeface="+mj-lt"/>
                        </a:rPr>
                        <a:t>8</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478</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415</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3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13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652834178"/>
                  </a:ext>
                </a:extLst>
              </a:tr>
              <a:tr h="185836">
                <a:tc>
                  <a:txBody>
                    <a:bodyPr/>
                    <a:lstStyle/>
                    <a:p>
                      <a:pPr algn="ctr">
                        <a:lnSpc>
                          <a:spcPct val="107000"/>
                        </a:lnSpc>
                        <a:spcAft>
                          <a:spcPts val="0"/>
                        </a:spcAft>
                      </a:pPr>
                      <a:r>
                        <a:rPr lang="fr-FR" sz="1050">
                          <a:effectLst/>
                          <a:latin typeface="+mj-lt"/>
                        </a:rPr>
                        <a:t>7</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452</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396</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2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10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716618337"/>
                  </a:ext>
                </a:extLst>
              </a:tr>
              <a:tr h="185836">
                <a:tc>
                  <a:txBody>
                    <a:bodyPr/>
                    <a:lstStyle/>
                    <a:p>
                      <a:pPr algn="ctr">
                        <a:lnSpc>
                          <a:spcPct val="107000"/>
                        </a:lnSpc>
                        <a:spcAft>
                          <a:spcPts val="0"/>
                        </a:spcAft>
                      </a:pPr>
                      <a:r>
                        <a:rPr lang="fr-FR" sz="1050">
                          <a:effectLst/>
                          <a:latin typeface="+mj-lt"/>
                        </a:rPr>
                        <a:t>6</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431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381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a:effectLst/>
                          <a:latin typeface="+mj-lt"/>
                        </a:rPr>
                        <a:t>2 a</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8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4021443561"/>
                  </a:ext>
                </a:extLst>
              </a:tr>
              <a:tr h="185836">
                <a:tc>
                  <a:txBody>
                    <a:bodyPr/>
                    <a:lstStyle/>
                    <a:p>
                      <a:pPr algn="ctr">
                        <a:lnSpc>
                          <a:spcPct val="107000"/>
                        </a:lnSpc>
                        <a:spcAft>
                          <a:spcPts val="0"/>
                        </a:spcAft>
                      </a:pPr>
                      <a:r>
                        <a:rPr lang="fr-FR" sz="1050">
                          <a:effectLst/>
                          <a:latin typeface="+mj-lt"/>
                        </a:rPr>
                        <a:t>5</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415</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369</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2 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6</a:t>
                      </a:r>
                      <a:r>
                        <a:rPr lang="fr-FR" sz="1050" dirty="0" smtClean="0">
                          <a:effectLst/>
                          <a:latin typeface="+mj-lt"/>
                        </a:rPr>
                        <a:t>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2381208789"/>
                  </a:ext>
                </a:extLst>
              </a:tr>
              <a:tr h="185836">
                <a:tc>
                  <a:txBody>
                    <a:bodyPr/>
                    <a:lstStyle/>
                    <a:p>
                      <a:pPr algn="ctr">
                        <a:lnSpc>
                          <a:spcPct val="107000"/>
                        </a:lnSpc>
                        <a:spcAft>
                          <a:spcPts val="0"/>
                        </a:spcAft>
                      </a:pPr>
                      <a:r>
                        <a:rPr lang="fr-FR" sz="1050">
                          <a:effectLst/>
                          <a:latin typeface="+mj-lt"/>
                        </a:rPr>
                        <a:t>4</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ea typeface="+mn-ea"/>
                          <a:cs typeface="+mn-cs"/>
                        </a:rPr>
                        <a:t>401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363</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4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935358083"/>
                  </a:ext>
                </a:extLst>
              </a:tr>
              <a:tr h="185836">
                <a:tc>
                  <a:txBody>
                    <a:bodyPr/>
                    <a:lstStyle/>
                    <a:p>
                      <a:pPr algn="ctr">
                        <a:lnSpc>
                          <a:spcPct val="107000"/>
                        </a:lnSpc>
                        <a:spcAft>
                          <a:spcPts val="0"/>
                        </a:spcAft>
                      </a:pPr>
                      <a:r>
                        <a:rPr lang="fr-FR" sz="1050">
                          <a:effectLst/>
                          <a:latin typeface="+mj-lt"/>
                        </a:rPr>
                        <a:t>3</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397</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361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3</a:t>
                      </a:r>
                      <a:r>
                        <a:rPr lang="fr-FR" sz="1050" dirty="0" smtClean="0">
                          <a:effectLst/>
                          <a:latin typeface="+mj-lt"/>
                        </a:rPr>
                        <a:t>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3762121549"/>
                  </a:ext>
                </a:extLst>
              </a:tr>
              <a:tr h="185836">
                <a:tc>
                  <a:txBody>
                    <a:bodyPr/>
                    <a:lstStyle/>
                    <a:p>
                      <a:pPr algn="ctr">
                        <a:lnSpc>
                          <a:spcPct val="107000"/>
                        </a:lnSpc>
                        <a:spcAft>
                          <a:spcPts val="0"/>
                        </a:spcAft>
                      </a:pPr>
                      <a:r>
                        <a:rPr lang="fr-FR" sz="1050">
                          <a:effectLst/>
                          <a:latin typeface="+mj-lt"/>
                        </a:rPr>
                        <a:t>2</a:t>
                      </a:r>
                      <a:endParaRPr lang="fr-FR" sz="105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395</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359</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1</a:t>
                      </a:r>
                      <a:r>
                        <a:rPr lang="fr-FR" sz="1050" dirty="0" smtClean="0">
                          <a:effectLst/>
                          <a:latin typeface="+mj-lt"/>
                        </a:rPr>
                        <a:t>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a:effectLst/>
                          <a:latin typeface="+mj-lt"/>
                        </a:rPr>
                        <a:t>2 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extLst>
                  <a:ext uri="{0D108BD9-81ED-4DB2-BD59-A6C34878D82A}">
                    <a16:rowId xmlns:a16="http://schemas.microsoft.com/office/drawing/2014/main" val="1024790629"/>
                  </a:ext>
                </a:extLst>
              </a:tr>
              <a:tr h="185836">
                <a:tc>
                  <a:txBody>
                    <a:bodyPr/>
                    <a:lstStyle/>
                    <a:p>
                      <a:pPr algn="ctr">
                        <a:lnSpc>
                          <a:spcPct val="107000"/>
                        </a:lnSpc>
                        <a:spcAft>
                          <a:spcPts val="0"/>
                        </a:spcAft>
                      </a:pPr>
                      <a:r>
                        <a:rPr lang="fr-FR" sz="1050" dirty="0">
                          <a:effectLst/>
                          <a:latin typeface="+mj-lt"/>
                        </a:rPr>
                        <a:t>1</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389</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356</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gn="ctr">
                        <a:lnSpc>
                          <a:spcPct val="107000"/>
                        </a:lnSpc>
                        <a:spcAft>
                          <a:spcPts val="0"/>
                        </a:spcAft>
                      </a:pPr>
                      <a:r>
                        <a:rPr lang="fr-FR" sz="1050" dirty="0" smtClean="0">
                          <a:effectLst/>
                          <a:latin typeface="+mj-lt"/>
                        </a:rPr>
                        <a:t>1 </a:t>
                      </a:r>
                      <a:r>
                        <a:rPr lang="fr-FR" sz="1050" dirty="0">
                          <a:effectLst/>
                          <a:latin typeface="+mj-lt"/>
                        </a:rPr>
                        <a:t>a</a:t>
                      </a:r>
                      <a:endParaRPr lang="fr-FR" sz="1050" dirty="0">
                        <a:effectLst/>
                        <a:latin typeface="+mj-lt"/>
                        <a:ea typeface="Calibri" panose="020F0502020204030204" pitchFamily="34" charset="0"/>
                        <a:cs typeface="Times New Roman" panose="02020603050405020304" pitchFamily="18" charset="0"/>
                      </a:endParaRPr>
                    </a:p>
                  </a:txBody>
                  <a:tcPr marL="5601" marR="5601" marT="5601" marB="5601" anchor="ctr"/>
                </a:tc>
                <a:tc>
                  <a:txBody>
                    <a:bodyPr/>
                    <a:lstStyle/>
                    <a:p>
                      <a:pPr>
                        <a:lnSpc>
                          <a:spcPct val="107000"/>
                        </a:lnSpc>
                      </a:pPr>
                      <a:endParaRPr lang="fr-FR" sz="1050" dirty="0">
                        <a:effectLst/>
                        <a:latin typeface="+mj-lt"/>
                        <a:cs typeface="Times New Roman" panose="02020603050405020304" pitchFamily="18" charset="0"/>
                      </a:endParaRPr>
                    </a:p>
                  </a:txBody>
                  <a:tcPr marL="5601" marR="5601" marT="5601" marB="5601" anchor="ctr"/>
                </a:tc>
                <a:extLst>
                  <a:ext uri="{0D108BD9-81ED-4DB2-BD59-A6C34878D82A}">
                    <a16:rowId xmlns:a16="http://schemas.microsoft.com/office/drawing/2014/main" val="2673289813"/>
                  </a:ext>
                </a:extLst>
              </a:tr>
            </a:tbl>
          </a:graphicData>
        </a:graphic>
      </p:graphicFrame>
      <p:cxnSp>
        <p:nvCxnSpPr>
          <p:cNvPr id="16" name="Connecteur droit avec flèche 15"/>
          <p:cNvCxnSpPr/>
          <p:nvPr/>
        </p:nvCxnSpPr>
        <p:spPr>
          <a:xfrm>
            <a:off x="3327850" y="3795886"/>
            <a:ext cx="1244150" cy="196708"/>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3343701" y="3579862"/>
            <a:ext cx="1228299" cy="216024"/>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3343701" y="3363838"/>
            <a:ext cx="1228299" cy="216024"/>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3343701" y="3251984"/>
            <a:ext cx="1228299" cy="183862"/>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3311999" y="3000470"/>
            <a:ext cx="1260001" cy="251514"/>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3312000" y="2800708"/>
            <a:ext cx="1260000" cy="451276"/>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3343701" y="2643758"/>
            <a:ext cx="1228299" cy="608226"/>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3327850" y="2440668"/>
            <a:ext cx="1244150" cy="559802"/>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a:off x="3327850" y="3992594"/>
            <a:ext cx="1244150" cy="19316"/>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654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algn="r"/>
            <a:r>
              <a:rPr lang="fr-FR" cap="all" dirty="0" smtClean="0"/>
              <a:t>Février 2023</a:t>
            </a:r>
            <a:endParaRPr lang="fr-FR" cap="all" dirty="0"/>
          </a:p>
        </p:txBody>
      </p:sp>
      <p:sp>
        <p:nvSpPr>
          <p:cNvPr id="4" name="Espace réservé du pied de page 3"/>
          <p:cNvSpPr>
            <a:spLocks noGrp="1"/>
          </p:cNvSpPr>
          <p:nvPr>
            <p:ph type="ftr" sz="quarter" idx="11"/>
          </p:nvPr>
        </p:nvSpPr>
        <p:spPr/>
        <p:txBody>
          <a:bodyPr/>
          <a:lstStyle/>
          <a:p>
            <a:r>
              <a:rPr lang="fr-FR" dirty="0"/>
              <a:t>Direction des ressources humaines/Service Gestion/TERCO</a:t>
            </a:r>
          </a:p>
        </p:txBody>
      </p:sp>
      <p:sp>
        <p:nvSpPr>
          <p:cNvPr id="5" name="Espace réservé du numéro de diapositive 4"/>
          <p:cNvSpPr>
            <a:spLocks noGrp="1"/>
          </p:cNvSpPr>
          <p:nvPr>
            <p:ph type="sldNum" sz="quarter" idx="12"/>
          </p:nvPr>
        </p:nvSpPr>
        <p:spPr>
          <a:xfrm>
            <a:off x="3843229" y="4783500"/>
            <a:ext cx="1350000" cy="360000"/>
          </a:xfrm>
        </p:spPr>
        <p:txBody>
          <a:bodyPr/>
          <a:lstStyle/>
          <a:p>
            <a:pPr algn="ctr"/>
            <a:fld id="{733122C9-A0B9-462F-8757-0847AD287B63}" type="slidenum">
              <a:rPr lang="fr-FR" smtClean="0"/>
              <a:pPr algn="ctr"/>
              <a:t>7</a:t>
            </a:fld>
            <a:endParaRPr lang="fr-FR" dirty="0"/>
          </a:p>
        </p:txBody>
      </p:sp>
      <p:sp>
        <p:nvSpPr>
          <p:cNvPr id="7" name="Espace réservé du texte 6"/>
          <p:cNvSpPr>
            <a:spLocks noGrp="1"/>
          </p:cNvSpPr>
          <p:nvPr>
            <p:ph type="body" sz="quarter" idx="14"/>
          </p:nvPr>
        </p:nvSpPr>
        <p:spPr>
          <a:xfrm>
            <a:off x="467542" y="3507854"/>
            <a:ext cx="7948470" cy="1050447"/>
          </a:xfrm>
        </p:spPr>
        <p:txBody>
          <a:bodyPr/>
          <a:lstStyle/>
          <a:p>
            <a:pPr marL="537750" lvl="1" indent="-285750">
              <a:spcAft>
                <a:spcPts val="0"/>
              </a:spcAft>
              <a:buFont typeface="Wingdings" panose="05000000000000000000" pitchFamily="2" charset="2"/>
              <a:buChar char="ü"/>
            </a:pPr>
            <a:r>
              <a:rPr lang="fr-FR" sz="1400" dirty="0" smtClean="0"/>
              <a:t>Webinaire de sensibilisation à destination des agents concernés par le dispositif entre mars et avril 2023</a:t>
            </a:r>
          </a:p>
          <a:p>
            <a:pPr marL="537750" lvl="1" indent="-285750">
              <a:spcAft>
                <a:spcPts val="0"/>
              </a:spcAft>
              <a:buFont typeface="Wingdings" panose="05000000000000000000" pitchFamily="2" charset="2"/>
              <a:buChar char="ü"/>
            </a:pPr>
            <a:r>
              <a:rPr lang="fr-FR" sz="1400" dirty="0" smtClean="0"/>
              <a:t>Mise en place d’un dispositif adapté de préparation aux examens et concours</a:t>
            </a:r>
          </a:p>
          <a:p>
            <a:pPr marL="537750" lvl="1" indent="-285750">
              <a:spcAft>
                <a:spcPts val="0"/>
              </a:spcAft>
              <a:buFont typeface="Wingdings" panose="05000000000000000000" pitchFamily="2" charset="2"/>
              <a:buChar char="ü"/>
            </a:pPr>
            <a:endParaRPr lang="fr-FR" sz="1200" dirty="0" smtClean="0"/>
          </a:p>
          <a:p>
            <a:pPr lvl="1" indent="0">
              <a:buNone/>
            </a:pPr>
            <a:endParaRPr lang="fr-FR" sz="1100" dirty="0"/>
          </a:p>
        </p:txBody>
      </p:sp>
      <p:sp>
        <p:nvSpPr>
          <p:cNvPr id="11" name="Rectangle 10"/>
          <p:cNvSpPr/>
          <p:nvPr/>
        </p:nvSpPr>
        <p:spPr>
          <a:xfrm>
            <a:off x="683568" y="2787774"/>
            <a:ext cx="8100432" cy="461665"/>
          </a:xfrm>
          <a:prstGeom prst="rect">
            <a:avLst/>
          </a:prstGeom>
        </p:spPr>
        <p:txBody>
          <a:bodyPr wrap="square">
            <a:spAutoFit/>
          </a:bodyPr>
          <a:lstStyle/>
          <a:p>
            <a:r>
              <a:rPr lang="fr-FR" sz="2400" b="1" dirty="0" smtClean="0"/>
              <a:t>Accompagnement des agents</a:t>
            </a:r>
            <a:endParaRPr lang="fr-FR" sz="2400" dirty="0">
              <a:latin typeface="+mj-lt"/>
            </a:endParaRPr>
          </a:p>
        </p:txBody>
      </p:sp>
      <p:sp>
        <p:nvSpPr>
          <p:cNvPr id="2" name="Rectangle 1"/>
          <p:cNvSpPr/>
          <p:nvPr/>
        </p:nvSpPr>
        <p:spPr>
          <a:xfrm>
            <a:off x="467542" y="1135479"/>
            <a:ext cx="4767652" cy="461665"/>
          </a:xfrm>
          <a:prstGeom prst="rect">
            <a:avLst/>
          </a:prstGeom>
        </p:spPr>
        <p:txBody>
          <a:bodyPr wrap="none">
            <a:spAutoFit/>
          </a:bodyPr>
          <a:lstStyle/>
          <a:p>
            <a:r>
              <a:rPr lang="fr-FR" sz="2400" b="1" dirty="0"/>
              <a:t>Accompagnement</a:t>
            </a:r>
            <a:r>
              <a:rPr lang="fr-FR" b="1" dirty="0"/>
              <a:t> </a:t>
            </a:r>
            <a:r>
              <a:rPr lang="fr-FR" sz="2400" b="1" dirty="0"/>
              <a:t>des </a:t>
            </a:r>
            <a:r>
              <a:rPr lang="fr-FR" sz="2400" b="1" dirty="0" smtClean="0"/>
              <a:t>services</a:t>
            </a:r>
            <a:endParaRPr lang="fr-FR" sz="2400" dirty="0"/>
          </a:p>
        </p:txBody>
      </p:sp>
      <p:sp>
        <p:nvSpPr>
          <p:cNvPr id="6" name="Rectangle 5"/>
          <p:cNvSpPr/>
          <p:nvPr/>
        </p:nvSpPr>
        <p:spPr>
          <a:xfrm>
            <a:off x="360000" y="1617156"/>
            <a:ext cx="8100432" cy="600164"/>
          </a:xfrm>
          <a:prstGeom prst="rect">
            <a:avLst/>
          </a:prstGeom>
        </p:spPr>
        <p:txBody>
          <a:bodyPr wrap="square">
            <a:spAutoFit/>
          </a:bodyPr>
          <a:lstStyle/>
          <a:p>
            <a:pPr marL="537750" lvl="1" indent="-285750">
              <a:buFont typeface="Wingdings" panose="05000000000000000000" pitchFamily="2" charset="2"/>
              <a:buChar char="ü"/>
            </a:pPr>
            <a:r>
              <a:rPr lang="fr-FR" sz="1400" dirty="0"/>
              <a:t>Communication auprès des services par le biais des réseaux (ZGE, SG DREAL, Opérateurs</a:t>
            </a:r>
            <a:r>
              <a:rPr lang="fr-FR" sz="1400" dirty="0" smtClean="0"/>
              <a:t>) </a:t>
            </a:r>
            <a:endParaRPr lang="fr-FR" sz="1400" dirty="0"/>
          </a:p>
          <a:p>
            <a:pPr marL="537750" lvl="1" indent="-285750">
              <a:spcBef>
                <a:spcPts val="600"/>
              </a:spcBef>
              <a:spcAft>
                <a:spcPts val="0"/>
              </a:spcAft>
              <a:buFont typeface="Wingdings" panose="05000000000000000000" pitchFamily="2" charset="2"/>
              <a:buChar char="ü"/>
            </a:pPr>
            <a:r>
              <a:rPr lang="fr-FR" sz="1400" dirty="0" smtClean="0"/>
              <a:t>Support de communication en cours de définition</a:t>
            </a:r>
            <a:endParaRPr lang="fr-FR" sz="1400" dirty="0"/>
          </a:p>
        </p:txBody>
      </p:sp>
      <p:sp>
        <p:nvSpPr>
          <p:cNvPr id="8" name="Rectangle 7"/>
          <p:cNvSpPr/>
          <p:nvPr/>
        </p:nvSpPr>
        <p:spPr>
          <a:xfrm>
            <a:off x="3203848" y="208643"/>
            <a:ext cx="5256583" cy="461665"/>
          </a:xfrm>
          <a:prstGeom prst="rect">
            <a:avLst/>
          </a:prstGeom>
        </p:spPr>
        <p:txBody>
          <a:bodyPr wrap="square">
            <a:spAutoFit/>
          </a:bodyPr>
          <a:lstStyle/>
          <a:p>
            <a:r>
              <a:rPr lang="fr-FR" sz="2400" b="1" dirty="0" smtClean="0"/>
              <a:t>Dispositif d’accompagnement</a:t>
            </a:r>
            <a:endParaRPr lang="fr-FR" sz="2400" b="1" dirty="0"/>
          </a:p>
        </p:txBody>
      </p:sp>
    </p:spTree>
    <p:extLst>
      <p:ext uri="{BB962C8B-B14F-4D97-AF65-F5344CB8AC3E}">
        <p14:creationId xmlns:p14="http://schemas.microsoft.com/office/powerpoint/2010/main" val="1959883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t>Calendrier de mise en œuvre du plan de requalification</a:t>
            </a:r>
            <a:endParaRPr lang="fr-FR" sz="2400" dirty="0"/>
          </a:p>
        </p:txBody>
      </p:sp>
      <p:sp>
        <p:nvSpPr>
          <p:cNvPr id="3" name="Espace réservé de la date 2"/>
          <p:cNvSpPr>
            <a:spLocks noGrp="1"/>
          </p:cNvSpPr>
          <p:nvPr>
            <p:ph type="dt" sz="half" idx="10"/>
          </p:nvPr>
        </p:nvSpPr>
        <p:spPr/>
        <p:txBody>
          <a:bodyPr/>
          <a:lstStyle/>
          <a:p>
            <a:pPr algn="r"/>
            <a:r>
              <a:rPr lang="fr-FR" cap="all" dirty="0" smtClean="0"/>
              <a:t>Février 2023</a:t>
            </a:r>
            <a:endParaRPr lang="fr-FR" cap="all" dirty="0"/>
          </a:p>
        </p:txBody>
      </p:sp>
      <p:sp>
        <p:nvSpPr>
          <p:cNvPr id="4" name="Espace réservé du pied de page 3"/>
          <p:cNvSpPr>
            <a:spLocks noGrp="1"/>
          </p:cNvSpPr>
          <p:nvPr>
            <p:ph type="ftr" sz="quarter" idx="11"/>
          </p:nvPr>
        </p:nvSpPr>
        <p:spPr/>
        <p:txBody>
          <a:bodyPr/>
          <a:lstStyle/>
          <a:p>
            <a:r>
              <a:rPr lang="fr-FR" dirty="0"/>
              <a:t>Direction des ressources humaines/Service Gestion/TERCO</a:t>
            </a:r>
          </a:p>
        </p:txBody>
      </p:sp>
      <p:sp>
        <p:nvSpPr>
          <p:cNvPr id="5" name="Espace réservé du numéro de diapositive 4"/>
          <p:cNvSpPr>
            <a:spLocks noGrp="1"/>
          </p:cNvSpPr>
          <p:nvPr>
            <p:ph type="sldNum" sz="quarter" idx="12"/>
          </p:nvPr>
        </p:nvSpPr>
        <p:spPr>
          <a:xfrm>
            <a:off x="3896999" y="4783500"/>
            <a:ext cx="1350000" cy="360000"/>
          </a:xfrm>
        </p:spPr>
        <p:txBody>
          <a:bodyPr/>
          <a:lstStyle/>
          <a:p>
            <a:pPr algn="ctr"/>
            <a:fld id="{733122C9-A0B9-462F-8757-0847AD287B63}" type="slidenum">
              <a:rPr lang="fr-FR" smtClean="0"/>
              <a:pPr algn="ctr"/>
              <a:t>8</a:t>
            </a:fld>
            <a:endParaRPr lang="fr-FR" dirty="0"/>
          </a:p>
        </p:txBody>
      </p:sp>
      <p:sp>
        <p:nvSpPr>
          <p:cNvPr id="7" name="Espace réservé du texte 6"/>
          <p:cNvSpPr>
            <a:spLocks noGrp="1"/>
          </p:cNvSpPr>
          <p:nvPr>
            <p:ph type="body" sz="quarter" idx="14"/>
          </p:nvPr>
        </p:nvSpPr>
        <p:spPr>
          <a:xfrm>
            <a:off x="359999" y="1603813"/>
            <a:ext cx="8424000" cy="2768138"/>
          </a:xfrm>
        </p:spPr>
        <p:txBody>
          <a:bodyPr/>
          <a:lstStyle/>
          <a:p>
            <a:pPr marL="285750" indent="-285750">
              <a:spcAft>
                <a:spcPts val="1200"/>
              </a:spcAft>
              <a:buFont typeface="Wingdings" panose="05000000000000000000" pitchFamily="2" charset="2"/>
              <a:buChar char="ü"/>
            </a:pPr>
            <a:r>
              <a:rPr lang="fr-FR" sz="1400" b="1" dirty="0" smtClean="0"/>
              <a:t>27/07/2022</a:t>
            </a:r>
            <a:r>
              <a:rPr lang="fr-FR" sz="1400" dirty="0" smtClean="0"/>
              <a:t> : Saisine du guichet unique</a:t>
            </a:r>
            <a:endParaRPr lang="fr-FR" sz="1400" dirty="0"/>
          </a:p>
          <a:p>
            <a:pPr marL="285750" indent="-285750">
              <a:spcAft>
                <a:spcPts val="1200"/>
              </a:spcAft>
              <a:buFont typeface="Wingdings" panose="05000000000000000000" pitchFamily="2" charset="2"/>
              <a:buChar char="ü"/>
            </a:pPr>
            <a:r>
              <a:rPr lang="fr-FR" sz="1400" b="1" dirty="0" smtClean="0"/>
              <a:t>23/01/2023</a:t>
            </a:r>
            <a:r>
              <a:rPr lang="fr-FR" sz="1400" dirty="0" smtClean="0"/>
              <a:t> : Réponse de la DGAFP</a:t>
            </a:r>
          </a:p>
          <a:p>
            <a:pPr marL="285750" indent="-285750">
              <a:spcAft>
                <a:spcPts val="1200"/>
              </a:spcAft>
              <a:buFont typeface="Wingdings" panose="05000000000000000000" pitchFamily="2" charset="2"/>
              <a:buChar char="ü"/>
            </a:pPr>
            <a:r>
              <a:rPr lang="fr-FR" sz="1400" b="1" smtClean="0"/>
              <a:t>10/02/2023</a:t>
            </a:r>
            <a:r>
              <a:rPr lang="fr-FR" sz="1400" smtClean="0"/>
              <a:t> </a:t>
            </a:r>
            <a:r>
              <a:rPr lang="fr-FR" sz="1400" dirty="0" smtClean="0"/>
              <a:t>: Réunion de concertation avec les organisations syndicales</a:t>
            </a:r>
          </a:p>
          <a:p>
            <a:pPr marL="285750" indent="-285750">
              <a:spcAft>
                <a:spcPts val="1200"/>
              </a:spcAft>
              <a:buFont typeface="Wingdings" panose="05000000000000000000" pitchFamily="2" charset="2"/>
              <a:buChar char="ü"/>
            </a:pPr>
            <a:r>
              <a:rPr lang="fr-FR" sz="1400" b="1" dirty="0" smtClean="0"/>
              <a:t>16/03/2023</a:t>
            </a:r>
            <a:r>
              <a:rPr lang="fr-FR" sz="1400" dirty="0" smtClean="0"/>
              <a:t> : Présentation au comité social d’administration ministériel (CSAM)</a:t>
            </a:r>
          </a:p>
          <a:p>
            <a:pPr marL="285750" indent="-285750">
              <a:spcAft>
                <a:spcPts val="1200"/>
              </a:spcAft>
              <a:buFont typeface="Wingdings" panose="05000000000000000000" pitchFamily="2" charset="2"/>
              <a:buChar char="ü"/>
            </a:pPr>
            <a:r>
              <a:rPr lang="fr-FR" sz="1400" b="1" dirty="0" smtClean="0"/>
              <a:t>2</a:t>
            </a:r>
            <a:r>
              <a:rPr lang="fr-FR" sz="1400" b="1" baseline="30000" dirty="0" smtClean="0"/>
              <a:t>e</a:t>
            </a:r>
            <a:r>
              <a:rPr lang="fr-FR" sz="1400" b="1" dirty="0" smtClean="0"/>
              <a:t> trimestre 2023 </a:t>
            </a:r>
            <a:r>
              <a:rPr lang="fr-FR" sz="1400" dirty="0" smtClean="0"/>
              <a:t>: Passage au conseil d’Etat</a:t>
            </a:r>
          </a:p>
          <a:p>
            <a:pPr marL="285750" indent="-285750">
              <a:spcAft>
                <a:spcPts val="1200"/>
              </a:spcAft>
              <a:buFont typeface="Wingdings" panose="05000000000000000000" pitchFamily="2" charset="2"/>
              <a:buChar char="ü"/>
            </a:pPr>
            <a:r>
              <a:rPr lang="fr-FR" sz="1400" b="1" dirty="0" smtClean="0"/>
              <a:t>Date d’effet à partir de 2023 puis pour les années 2024 et 2025</a:t>
            </a:r>
          </a:p>
          <a:p>
            <a:endParaRPr lang="fr-FR" sz="1400" dirty="0"/>
          </a:p>
          <a:p>
            <a:endParaRPr lang="fr-FR" sz="1400" dirty="0" smtClean="0"/>
          </a:p>
          <a:p>
            <a:pPr marL="285750" indent="-285750">
              <a:buFont typeface="Wingdings" panose="05000000000000000000" pitchFamily="2" charset="2"/>
              <a:buChar char="ü"/>
            </a:pPr>
            <a:endParaRPr lang="fr-FR" sz="1400" dirty="0"/>
          </a:p>
        </p:txBody>
      </p:sp>
    </p:spTree>
    <p:extLst>
      <p:ext uri="{BB962C8B-B14F-4D97-AF65-F5344CB8AC3E}">
        <p14:creationId xmlns:p14="http://schemas.microsoft.com/office/powerpoint/2010/main" val="1866244250"/>
      </p:ext>
    </p:extLst>
  </p:cSld>
  <p:clrMapOvr>
    <a:masterClrMapping/>
  </p:clrMapOvr>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ppt_ministeriel_arial</Template>
  <TotalTime>5078</TotalTime>
  <Words>1114</Words>
  <Application>Microsoft Office PowerPoint</Application>
  <PresentationFormat>Affichage à l'écran (16:9)</PresentationFormat>
  <Paragraphs>339</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Times New Roman</vt:lpstr>
      <vt:lpstr>Wingdings</vt:lpstr>
      <vt:lpstr>MINISTÈRIEL</vt:lpstr>
      <vt:lpstr>Réunion d’échanges relative à la mise en œuvre  du plan de requalification en catégorie B du corps des experts techniques des services techniques (ETST) et d’une partie des dessinateurs  Vendredi 10 février 2023</vt:lpstr>
      <vt:lpstr>Plan de requalification C en B : Corps des ETST et d’une partie des dessinateurs        TSDD </vt:lpstr>
      <vt:lpstr>Evolution prévisionnelle du volume de la promotion interne au titre des années 2020 à 2025</vt:lpstr>
      <vt:lpstr>Présentation PowerPoint</vt:lpstr>
      <vt:lpstr>Rappel des conditions de reclassement de C en B</vt:lpstr>
      <vt:lpstr>Rappel des conditions de reclassement de C en B</vt:lpstr>
      <vt:lpstr>Présentation PowerPoint</vt:lpstr>
      <vt:lpstr>Calendrier de mise en œuvre du plan de requalification</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FONDEVILLE Coralie</dc:creator>
  <cp:lastModifiedBy>REGNER Geneviève</cp:lastModifiedBy>
  <cp:revision>246</cp:revision>
  <cp:lastPrinted>2023-02-06T18:12:38Z</cp:lastPrinted>
  <dcterms:created xsi:type="dcterms:W3CDTF">2020-02-27T14:35:41Z</dcterms:created>
  <dcterms:modified xsi:type="dcterms:W3CDTF">2023-02-09T12:27:54Z</dcterms:modified>
</cp:coreProperties>
</file>